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61" r:id="rId2"/>
    <p:sldId id="324" r:id="rId3"/>
    <p:sldId id="316" r:id="rId4"/>
    <p:sldId id="331" r:id="rId5"/>
    <p:sldId id="332" r:id="rId6"/>
    <p:sldId id="325" r:id="rId7"/>
    <p:sldId id="319" r:id="rId8"/>
    <p:sldId id="313" r:id="rId9"/>
    <p:sldId id="328" r:id="rId10"/>
    <p:sldId id="327" r:id="rId11"/>
    <p:sldId id="326" r:id="rId12"/>
    <p:sldId id="265" r:id="rId13"/>
    <p:sldId id="266" r:id="rId14"/>
    <p:sldId id="269" r:id="rId15"/>
    <p:sldId id="306" r:id="rId16"/>
    <p:sldId id="329" r:id="rId17"/>
    <p:sldId id="275" r:id="rId18"/>
    <p:sldId id="276" r:id="rId19"/>
    <p:sldId id="279" r:id="rId20"/>
    <p:sldId id="310" r:id="rId21"/>
    <p:sldId id="286" r:id="rId22"/>
    <p:sldId id="314" r:id="rId23"/>
    <p:sldId id="292" r:id="rId24"/>
    <p:sldId id="296" r:id="rId25"/>
    <p:sldId id="298" r:id="rId26"/>
    <p:sldId id="322" r:id="rId27"/>
    <p:sldId id="300" r:id="rId28"/>
    <p:sldId id="333" r:id="rId29"/>
    <p:sldId id="302" r:id="rId30"/>
    <p:sldId id="315" r:id="rId31"/>
    <p:sldId id="330" r:id="rId32"/>
    <p:sldId id="301" r:id="rId33"/>
    <p:sldId id="303" r:id="rId34"/>
    <p:sldId id="334" r:id="rId35"/>
    <p:sldId id="262" r:id="rId3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4" d="100"/>
          <a:sy n="84" d="100"/>
        </p:scale>
        <p:origin x="53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4E9E466-CC6A-49BF-BFA5-4C1093EE5307}" type="slidenum">
              <a:rPr lang="de-DE" smtClean="0"/>
              <a:t>8</a:t>
            </a:fld>
            <a:endParaRPr lang="de-DE"/>
          </a:p>
        </p:txBody>
      </p:sp>
    </p:spTree>
    <p:extLst>
      <p:ext uri="{BB962C8B-B14F-4D97-AF65-F5344CB8AC3E}">
        <p14:creationId xmlns:p14="http://schemas.microsoft.com/office/powerpoint/2010/main" val="19888757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10" name="Grafik 9">
            <a:extLst>
              <a:ext uri="{FF2B5EF4-FFF2-40B4-BE49-F238E27FC236}">
                <a16:creationId xmlns:a16="http://schemas.microsoft.com/office/drawing/2014/main" id="{165C2F40-D866-4454-80A8-63F3DEBCFFE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00415" y="5621654"/>
            <a:ext cx="2917664" cy="1099822"/>
          </a:xfrm>
          <a:prstGeom prst="rect">
            <a:avLst/>
          </a:prstGeom>
        </p:spPr>
      </p:pic>
      <p:pic>
        <p:nvPicPr>
          <p:cNvPr id="12" name="Grafik 11">
            <a:extLst>
              <a:ext uri="{FF2B5EF4-FFF2-40B4-BE49-F238E27FC236}">
                <a16:creationId xmlns:a16="http://schemas.microsoft.com/office/drawing/2014/main" id="{BA6F942D-9154-4963-93DF-BEFDD06D5F3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3203" y="5529533"/>
            <a:ext cx="2029620" cy="1099822"/>
          </a:xfrm>
          <a:prstGeom prst="rect">
            <a:avLst/>
          </a:prstGeom>
        </p:spPr>
      </p:pic>
    </p:spTree>
    <p:extLst>
      <p:ext uri="{BB962C8B-B14F-4D97-AF65-F5344CB8AC3E}">
        <p14:creationId xmlns:p14="http://schemas.microsoft.com/office/powerpoint/2010/main" val="3420261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262713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4100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193973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a:lnSpc>
                <a:spcPct val="100000"/>
              </a:lnSpc>
              <a:defRPr/>
            </a:lvl1pPr>
            <a:lvl3pPr>
              <a:lnSpc>
                <a:spcPct val="100000"/>
              </a:lnSpc>
              <a:defRPr/>
            </a:lvl3p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215150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838200" y="887767"/>
            <a:ext cx="10515600" cy="5289196"/>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790376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3816090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3296036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5721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419321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adec="http://schemas.microsoft.com/office/drawing/2017/decorative" xmlns=""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3144014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397569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9956"/>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adec="http://schemas.microsoft.com/office/drawing/2017/decorative" xmlns="" val="0"/>
              </a:ext>
            </a:extLst>
          </p:cNvPr>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10809028" y="37105"/>
            <a:ext cx="1239410" cy="563506"/>
          </a:xfrm>
          <a:prstGeom prst="rect">
            <a:avLst/>
          </a:prstGeom>
          <a:noFill/>
          <a:ln>
            <a:noFill/>
          </a:ln>
        </p:spPr>
      </p:pic>
    </p:spTree>
    <p:extLst>
      <p:ext uri="{BB962C8B-B14F-4D97-AF65-F5344CB8AC3E}">
        <p14:creationId xmlns:p14="http://schemas.microsoft.com/office/powerpoint/2010/main" val="1464890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50" r:id="rId13"/>
    <p:sldLayoutId id="2147483653" r:id="rId14"/>
    <p:sldLayoutId id="2147483654" r:id="rId15"/>
    <p:sldLayoutId id="2147483657" r:id="rId16"/>
    <p:sldLayoutId id="2147483658" r:id="rId17"/>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praefaktisch.de/bildung/%EF%BB%BFpolitische-bildung-und-die-kontroverse-ueber-kontroversitaetsgebot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schulentwicklung.nrw.de/lehrplaene/lehrplannavigator-s-ii/gymnasiale-oberstufe/sozialwissenschaften/index.html" TargetMode="External"/><Relationship Id="rId2" Type="http://schemas.openxmlformats.org/officeDocument/2006/relationships/hyperlink" Target="https://www.schulentwicklung.nrw.de/lehrplaene/lehrplannavigator-s-ii/gymnasiale-oberstufe/sozialwissenschaften/index.html" TargetMode="External"/><Relationship Id="rId1" Type="http://schemas.openxmlformats.org/officeDocument/2006/relationships/slideLayout" Target="../slideLayouts/slideLayout2.xml"/><Relationship Id="rId6" Type="http://schemas.openxmlformats.org/officeDocument/2006/relationships/hyperlink" Target="https://www.bmbf.de/bmbf/de/bildung/bildung-fuer-nachhaltige-entwicklung/bildung-fuer-nachhaltige-entwicklung_node.html" TargetMode="External"/><Relationship Id="rId5" Type="http://schemas.openxmlformats.org/officeDocument/2006/relationships/hyperlink" Target="https://www.berufsbildung.nrw.de/cms/upload/_lehrplaene/b/wirtschaft_verwaltung/bfs_B_wuv_politik.pdf" TargetMode="External"/><Relationship Id="rId4" Type="http://schemas.openxmlformats.org/officeDocument/2006/relationships/hyperlink" Target="https://www.schulentwicklung.nrw.de/lehrplaene/lehrplannavigator-s-i/realschule/politikbrneu-ab-2020-2021/hinweise-und-materialien/index.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orca.nrw/"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hyperlink" Target="https://www.bpb.de/gesellschaft/bildung/politische-bildung/193097/umwelt-und-nachhaltige-entwicklung?p=0"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s://www.erzwiss.uni-leipzig.de/institut-fuer-bildungswissenschaften/demokratiepaedagogik" TargetMode="External"/><Relationship Id="rId3" Type="http://schemas.openxmlformats.org/officeDocument/2006/relationships/hyperlink" Target="https://www.erzwiss.uni-leipzig.de/personenprofil/mitarbeiter/juniorprof-dr-katrin-hahn-laudenberg" TargetMode="External"/><Relationship Id="rId7" Type="http://schemas.openxmlformats.org/officeDocument/2006/relationships/hyperlink" Target="https://www.didaktik-sowi.uni-wuppertal.de/de/team/ansicht/kindlinger/" TargetMode="External"/><Relationship Id="rId12" Type="http://schemas.openxmlformats.org/officeDocument/2006/relationships/hyperlink" Target="mailto:korcan.yesil@uni-leipzig.de" TargetMode="External"/><Relationship Id="rId2" Type="http://schemas.openxmlformats.org/officeDocument/2006/relationships/hyperlink" Target="https://www.didaktik-sowi.uni-wuppertal.de/de/team/ansicht/hahn-laudenberg/" TargetMode="External"/><Relationship Id="rId1" Type="http://schemas.openxmlformats.org/officeDocument/2006/relationships/slideLayout" Target="../slideLayouts/slideLayout2.xml"/><Relationship Id="rId6" Type="http://schemas.openxmlformats.org/officeDocument/2006/relationships/hyperlink" Target="mailto:kwesterfeld@uni-wuppertal.de" TargetMode="External"/><Relationship Id="rId11" Type="http://schemas.openxmlformats.org/officeDocument/2006/relationships/hyperlink" Target="https://www.erzwiss.uni-leipzig.de/personenprofil/mitarbeiter/korcan-yesil" TargetMode="External"/><Relationship Id="rId5" Type="http://schemas.openxmlformats.org/officeDocument/2006/relationships/hyperlink" Target="mailto:katrin.hahn-laudenberg@uni-leipzig.de" TargetMode="External"/><Relationship Id="rId10" Type="http://schemas.openxmlformats.org/officeDocument/2006/relationships/hyperlink" Target="https://www.didaktik-sowi.uni-wuppertal.de/de/team/ansicht/yesil/" TargetMode="External"/><Relationship Id="rId4" Type="http://schemas.openxmlformats.org/officeDocument/2006/relationships/hyperlink" Target="https://www.didaktik-sowi.uni-wuppertal.de/de/personal/ar-dr-kerstin-westerfeld.html" TargetMode="External"/><Relationship Id="rId9" Type="http://schemas.openxmlformats.org/officeDocument/2006/relationships/hyperlink" Target="mailto:kindlinger@uni-wuppertal.de"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Lernen mit Animationsfilmen realer Szenen sozialwissenschaftlicher</a:t>
            </a:r>
            <a:br>
              <a:rPr lang="de-DE" dirty="0"/>
            </a:br>
            <a:r>
              <a:rPr lang="de-DE" dirty="0"/>
              <a:t>Unterrichtsfächer: ein digitales Lehr-/Lernangebot zur</a:t>
            </a:r>
            <a:br>
              <a:rPr lang="de-DE" dirty="0"/>
            </a:br>
            <a:r>
              <a:rPr lang="de-DE" dirty="0"/>
              <a:t>Professionalisierung angehender Lehrkräfte</a:t>
            </a:r>
          </a:p>
        </p:txBody>
      </p:sp>
    </p:spTree>
    <p:extLst>
      <p:ext uri="{BB962C8B-B14F-4D97-AF65-F5344CB8AC3E}">
        <p14:creationId xmlns:p14="http://schemas.microsoft.com/office/powerpoint/2010/main" val="3616567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BEE3027-82D7-4F8D-981B-26C33D4D3BFE}"/>
              </a:ext>
            </a:extLst>
          </p:cNvPr>
          <p:cNvSpPr>
            <a:spLocks noGrp="1"/>
          </p:cNvSpPr>
          <p:nvPr>
            <p:ph idx="1"/>
          </p:nvPr>
        </p:nvSpPr>
        <p:spPr>
          <a:xfrm>
            <a:off x="838200" y="1825624"/>
            <a:ext cx="10515600" cy="4940935"/>
          </a:xfrm>
        </p:spPr>
        <p:txBody>
          <a:bodyPr>
            <a:normAutofit fontScale="77500" lnSpcReduction="20000"/>
          </a:bodyPr>
          <a:lstStyle/>
          <a:p>
            <a:pPr marL="0" indent="0">
              <a:buNone/>
            </a:pPr>
            <a:r>
              <a:rPr lang="de-DE" b="1" dirty="0"/>
              <a:t>2. Was in Wissenschaft und Politik kontrovers ist, muss auch im Unterricht kontrovers erscheinen. </a:t>
            </a:r>
            <a:r>
              <a:rPr lang="de-DE" dirty="0"/>
              <a:t>Diese Forderung ist mit der vorgenannten aufs engste verknüpft, denn wenn unterschiedliche Standpunkte unter den Tisch fallen, Optionen unterschlagen werden, Alternativen unerörtert bleiben, ist der Weg zur Indoktrination beschritten. Zu fragen ist, ob der Lehrer nicht sogar eine Korrekturfunktion haben sollte, d. h. ob er nicht solche Standpunkte und Alternativen besonders herausarbeiten muss, die den Schülern (und anderen Teilnehmern politischer Bildungsveranstaltungen) von ihrer jeweiligen politischen und sozialen Herkunft her fremd sind.</a:t>
            </a:r>
          </a:p>
          <a:p>
            <a:pPr marL="0" indent="0">
              <a:buNone/>
            </a:pPr>
            <a:r>
              <a:rPr lang="de-DE" dirty="0"/>
              <a:t>Bei der Konstatierung dieses zweiten Grundprinzips wird deutlich, warum der persönliche Standpunkt des Lehrers, seine wissenschaftstheoretische Herkunft und seine politische Meinung verhältnismäßig uninteressant werden. Um ein bereits genanntes Beispiel erneut aufzugreifen: Sein Demokratieverständnis stellt kein Problem dar, denn auch dem entgegenstehende andere Ansichten kommen ja zum Zuge.</a:t>
            </a:r>
          </a:p>
        </p:txBody>
      </p:sp>
      <p:sp>
        <p:nvSpPr>
          <p:cNvPr id="3" name="Titel 2">
            <a:extLst>
              <a:ext uri="{FF2B5EF4-FFF2-40B4-BE49-F238E27FC236}">
                <a16:creationId xmlns:a16="http://schemas.microsoft.com/office/drawing/2014/main" id="{8B879C05-8EE7-4978-B90F-94C1E016B5A6}"/>
              </a:ext>
            </a:extLst>
          </p:cNvPr>
          <p:cNvSpPr>
            <a:spLocks noGrp="1"/>
          </p:cNvSpPr>
          <p:nvPr>
            <p:ph type="title"/>
          </p:nvPr>
        </p:nvSpPr>
        <p:spPr/>
        <p:txBody>
          <a:bodyPr/>
          <a:lstStyle/>
          <a:p>
            <a:r>
              <a:rPr lang="de-DE" dirty="0"/>
              <a:t>Beutelsbacher Konsens (II)</a:t>
            </a:r>
          </a:p>
        </p:txBody>
      </p:sp>
    </p:spTree>
    <p:extLst>
      <p:ext uri="{BB962C8B-B14F-4D97-AF65-F5344CB8AC3E}">
        <p14:creationId xmlns:p14="http://schemas.microsoft.com/office/powerpoint/2010/main" val="2487166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BEE3027-82D7-4F8D-981B-26C33D4D3BFE}"/>
              </a:ext>
            </a:extLst>
          </p:cNvPr>
          <p:cNvSpPr>
            <a:spLocks noGrp="1"/>
          </p:cNvSpPr>
          <p:nvPr>
            <p:ph idx="1"/>
          </p:nvPr>
        </p:nvSpPr>
        <p:spPr>
          <a:xfrm>
            <a:off x="838200" y="1825625"/>
            <a:ext cx="10515600" cy="4496798"/>
          </a:xfrm>
        </p:spPr>
        <p:txBody>
          <a:bodyPr>
            <a:normAutofit fontScale="77500" lnSpcReduction="20000"/>
          </a:bodyPr>
          <a:lstStyle/>
          <a:p>
            <a:pPr marL="0" indent="0">
              <a:buNone/>
            </a:pPr>
            <a:r>
              <a:rPr lang="de-DE" b="1" dirty="0"/>
              <a:t>3. Der Schüler muss in die Lage versetzt werden, eine politische Situation und seine eigene Interessenlage zu analysieren,</a:t>
            </a:r>
            <a:r>
              <a:rPr lang="de-DE" dirty="0"/>
              <a:t/>
            </a:r>
            <a:br>
              <a:rPr lang="de-DE" dirty="0"/>
            </a:br>
            <a:r>
              <a:rPr lang="de-DE" dirty="0"/>
              <a:t>sowie nach Mitteln und Wegen zu suchen, die vorgefundene politische Lage im Sinne seiner Interessen zu beeinflussen. Eine solche Zielsetzung schließt in sehr starkem Maße die Betonung operationaler Fähigkeiten ein, was eine logische Konsequenz aus den beiden vorgenannten Prinzipien ist. Der in diesem Zusammenhang gelegentlich – etwa gegen Herman Giesecke und Rolf Schmiederer – erhobene Vorwurf einer „Rückkehr zur Formalität”, um die eigenen Inhalte nicht korrigieren zu müssen, trifft insofern nicht, als es hier nicht um die Suche nach einem Maximal-, sondern nach einem Minimalkonsens geht.</a:t>
            </a:r>
            <a:br>
              <a:rPr lang="de-DE" dirty="0"/>
            </a:br>
            <a:r>
              <a:rPr lang="de-DE" dirty="0"/>
              <a:t/>
            </a:r>
            <a:br>
              <a:rPr lang="de-DE" dirty="0"/>
            </a:br>
            <a:r>
              <a:rPr lang="de-DE" sz="2600" dirty="0"/>
              <a:t>Quelle: </a:t>
            </a:r>
            <a:r>
              <a:rPr lang="de-DE" sz="2600" b="1" dirty="0"/>
              <a:t>Wehling, H. G. (1977). Konsens à la Beutelsbach? Nachlese zu einem Expertengespräch. In S. Schiele &amp; H. Schneider (Hrsg.), </a:t>
            </a:r>
            <a:r>
              <a:rPr lang="de-DE" sz="2600" b="1" i="1" dirty="0"/>
              <a:t>Das Konsensproblem in der politischen Bildung</a:t>
            </a:r>
            <a:r>
              <a:rPr lang="de-DE" sz="2600" b="1" dirty="0"/>
              <a:t> (S. 179–180). Ernst Klett Verlag.</a:t>
            </a:r>
            <a:endParaRPr lang="de-DE" sz="2600" dirty="0"/>
          </a:p>
          <a:p>
            <a:endParaRPr lang="de-DE" dirty="0"/>
          </a:p>
        </p:txBody>
      </p:sp>
      <p:sp>
        <p:nvSpPr>
          <p:cNvPr id="3" name="Titel 2">
            <a:extLst>
              <a:ext uri="{FF2B5EF4-FFF2-40B4-BE49-F238E27FC236}">
                <a16:creationId xmlns:a16="http://schemas.microsoft.com/office/drawing/2014/main" id="{8B879C05-8EE7-4978-B90F-94C1E016B5A6}"/>
              </a:ext>
            </a:extLst>
          </p:cNvPr>
          <p:cNvSpPr>
            <a:spLocks noGrp="1"/>
          </p:cNvSpPr>
          <p:nvPr>
            <p:ph type="title"/>
          </p:nvPr>
        </p:nvSpPr>
        <p:spPr/>
        <p:txBody>
          <a:bodyPr/>
          <a:lstStyle/>
          <a:p>
            <a:r>
              <a:rPr lang="de-DE" dirty="0"/>
              <a:t>Beutelsbacher Konsens (III)</a:t>
            </a:r>
          </a:p>
        </p:txBody>
      </p:sp>
    </p:spTree>
    <p:extLst>
      <p:ext uri="{BB962C8B-B14F-4D97-AF65-F5344CB8AC3E}">
        <p14:creationId xmlns:p14="http://schemas.microsoft.com/office/powerpoint/2010/main" val="1240618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lnSpcReduction="10000"/>
          </a:bodyPr>
          <a:lstStyle/>
          <a:p>
            <a:pPr marL="0" indent="0">
              <a:buNone/>
            </a:pPr>
            <a:r>
              <a:rPr lang="de-DE" sz="2400" b="1" dirty="0"/>
              <a:t>Geben Sie an, ob die folgenden Aussagen über den Beutelsbacher Konsens richtig oder falsch sind.</a:t>
            </a:r>
          </a:p>
          <a:p>
            <a:pPr marL="0" indent="0">
              <a:buNone/>
            </a:pPr>
            <a:endParaRPr lang="de-DE" sz="2400" b="1" dirty="0"/>
          </a:p>
          <a:p>
            <a:pPr marL="514350" indent="-514350">
              <a:buFont typeface="+mj-lt"/>
              <a:buAutoNum type="alphaLcParenR"/>
            </a:pPr>
            <a:r>
              <a:rPr lang="de-DE" sz="2200" dirty="0"/>
              <a:t>Das Überwältigungsverbot bedeutet, dass politische Bildung mit Blick auf die Entwicklung der Schüler*innen keine Ziele vorgeben darf. Entscheidend ist die Reifung der Schüler*innen zu selbstbestimmten Individuen. </a:t>
            </a:r>
          </a:p>
          <a:p>
            <a:pPr marL="514350" indent="-514350">
              <a:buFont typeface="+mj-lt"/>
              <a:buAutoNum type="alphaLcParenR"/>
            </a:pPr>
            <a:r>
              <a:rPr lang="de-DE" sz="2200" dirty="0"/>
              <a:t>Überwältigungsverbot und Kontroversität implizieren, dass Lehrkräfte ihre persönlichen politischen Überzeugungen geheim halten müssen. </a:t>
            </a:r>
          </a:p>
          <a:p>
            <a:pPr marL="514350" indent="-514350">
              <a:buFont typeface="+mj-lt"/>
              <a:buAutoNum type="alphaLcParenR"/>
            </a:pPr>
            <a:r>
              <a:rPr lang="de-DE" sz="2200" dirty="0"/>
              <a:t>Kontroversität bedeutet, dass im Klassenraum alle existierenden politischen Positionen als gleichwertig dargestellt werden müssen. </a:t>
            </a:r>
          </a:p>
          <a:p>
            <a:pPr marL="514350" indent="-514350">
              <a:buFont typeface="+mj-lt"/>
              <a:buAutoNum type="alphaLcParenR"/>
            </a:pPr>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1 (Vorbereitung)</a:t>
            </a:r>
          </a:p>
        </p:txBody>
      </p:sp>
    </p:spTree>
    <p:extLst>
      <p:ext uri="{BB962C8B-B14F-4D97-AF65-F5344CB8AC3E}">
        <p14:creationId xmlns:p14="http://schemas.microsoft.com/office/powerpoint/2010/main" val="3283482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1825625"/>
            <a:ext cx="10515600" cy="4799764"/>
          </a:xfrm>
        </p:spPr>
        <p:txBody>
          <a:bodyPr>
            <a:normAutofit fontScale="92500" lnSpcReduction="10000"/>
          </a:bodyPr>
          <a:lstStyle/>
          <a:p>
            <a:pPr marL="0" indent="0">
              <a:buNone/>
            </a:pPr>
            <a:r>
              <a:rPr lang="de-DE" sz="2400" b="1" dirty="0"/>
              <a:t>Geben Sie an, ob die folgenden Aussagen über den Beutelsbacher Konsens richtig oder falsch sind.</a:t>
            </a:r>
          </a:p>
          <a:p>
            <a:pPr marL="0" indent="0">
              <a:buNone/>
            </a:pPr>
            <a:endParaRPr lang="de-DE" sz="2400" b="1" dirty="0"/>
          </a:p>
          <a:p>
            <a:pPr marL="514350" indent="-514350">
              <a:buFont typeface="+mj-lt"/>
              <a:buAutoNum type="alphaLcParenR"/>
            </a:pPr>
            <a:r>
              <a:rPr lang="de-DE" sz="2200" dirty="0"/>
              <a:t>Das Überwältigungsverbot bedeutet, dass politische Bildung mit Blick auf die Entwicklung der Schüler*innen keine Ziele vorgeben darf. Entscheidend ist die Reifung der Schüler*innen zu selbstbestimmten Individuen. </a:t>
            </a:r>
          </a:p>
          <a:p>
            <a:pPr marL="457200" lvl="1" indent="0">
              <a:buNone/>
            </a:pPr>
            <a:r>
              <a:rPr lang="de-DE" dirty="0">
                <a:solidFill>
                  <a:srgbClr val="FF0000"/>
                </a:solidFill>
                <a:cs typeface="Arial" panose="020B0604020202020204" pitchFamily="34" charset="0"/>
              </a:rPr>
              <a:t>→ Falsch</a:t>
            </a:r>
            <a:endParaRPr lang="de-DE" dirty="0">
              <a:solidFill>
                <a:srgbClr val="FF0000"/>
              </a:solidFill>
            </a:endParaRPr>
          </a:p>
          <a:p>
            <a:pPr marL="514350" indent="-514350">
              <a:buFont typeface="+mj-lt"/>
              <a:buAutoNum type="alphaLcParenR"/>
            </a:pPr>
            <a:r>
              <a:rPr lang="de-DE" sz="2200" dirty="0"/>
              <a:t>Überwältigungsverbot und Kontroversität implizieren, dass Lehrkräfte ihre persönlichen politischen Überzeugungen geheim halten müssen. </a:t>
            </a:r>
          </a:p>
          <a:p>
            <a:pPr marL="457200" lvl="1" indent="0">
              <a:buNone/>
            </a:pPr>
            <a:r>
              <a:rPr lang="de-DE" dirty="0">
                <a:solidFill>
                  <a:srgbClr val="FF0000"/>
                </a:solidFill>
                <a:cs typeface="Arial" panose="020B0604020202020204" pitchFamily="34" charset="0"/>
              </a:rPr>
              <a:t>→ Falsch</a:t>
            </a:r>
            <a:endParaRPr lang="de-DE" dirty="0">
              <a:solidFill>
                <a:srgbClr val="FF0000"/>
              </a:solidFill>
            </a:endParaRPr>
          </a:p>
          <a:p>
            <a:pPr marL="514350" indent="-514350">
              <a:buFont typeface="+mj-lt"/>
              <a:buAutoNum type="alphaLcParenR"/>
            </a:pPr>
            <a:r>
              <a:rPr lang="de-DE" sz="2200" dirty="0"/>
              <a:t>Kontroversität bedeutet, dass im Klassenraum alle existierenden politischen Positionen als gleichwertig dargestellt werden müssen. </a:t>
            </a:r>
          </a:p>
          <a:p>
            <a:pPr marL="457200" lvl="1" indent="0">
              <a:buNone/>
            </a:pPr>
            <a:r>
              <a:rPr lang="de-DE" dirty="0">
                <a:solidFill>
                  <a:srgbClr val="FF0000"/>
                </a:solidFill>
                <a:cs typeface="Arial" panose="020B0604020202020204" pitchFamily="34" charset="0"/>
              </a:rPr>
              <a:t>→ Falsch </a:t>
            </a:r>
            <a:endParaRPr lang="de-DE" dirty="0">
              <a:solidFill>
                <a:srgbClr val="FF0000"/>
              </a:solidFill>
            </a:endParaRPr>
          </a:p>
          <a:p>
            <a:pPr marL="514350" indent="-514350">
              <a:buFont typeface="+mj-lt"/>
              <a:buAutoNum type="alphaLcParenR"/>
            </a:pPr>
            <a:endParaRPr lang="de-DE" dirty="0"/>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1 (Vorbereitung)</a:t>
            </a:r>
          </a:p>
        </p:txBody>
      </p:sp>
    </p:spTree>
    <p:extLst>
      <p:ext uri="{BB962C8B-B14F-4D97-AF65-F5344CB8AC3E}">
        <p14:creationId xmlns:p14="http://schemas.microsoft.com/office/powerpoint/2010/main" val="4066218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869386"/>
          </a:xfrm>
        </p:spPr>
        <p:txBody>
          <a:bodyPr>
            <a:normAutofit fontScale="85000" lnSpcReduction="20000"/>
          </a:bodyPr>
          <a:lstStyle/>
          <a:p>
            <a:pPr marL="0" indent="0">
              <a:buNone/>
            </a:pPr>
            <a:r>
              <a:rPr lang="de-DE" sz="3900" b="1" dirty="0">
                <a:latin typeface="+mj-lt"/>
              </a:rPr>
              <a:t>Aufgabe 2 (Vorbereitung)</a:t>
            </a:r>
          </a:p>
          <a:p>
            <a:pPr marL="0" indent="0">
              <a:buNone/>
            </a:pPr>
            <a:r>
              <a:rPr lang="de-DE" sz="2400" b="1" dirty="0"/>
              <a:t>Mit welchen Fragen sammelt die Lehrerin in Vignette No. 21 die Schüler*</a:t>
            </a:r>
            <a:r>
              <a:rPr lang="de-DE" sz="2400" b="1" dirty="0" err="1"/>
              <a:t>innenbeiträge</a:t>
            </a:r>
            <a:r>
              <a:rPr lang="de-DE" sz="2400" b="1" dirty="0"/>
              <a:t>?</a:t>
            </a:r>
          </a:p>
          <a:p>
            <a:pPr marL="457200" indent="-457200">
              <a:buAutoNum type="alphaUcParenR"/>
            </a:pPr>
            <a:r>
              <a:rPr lang="de-DE" sz="2200" dirty="0"/>
              <a:t>„Welche Ideen, glaubt ihr, stecken dahinter, Menschen mit Migrationshintergrund in die [...] Behörden [zu] bringen?”</a:t>
            </a:r>
          </a:p>
          <a:p>
            <a:pPr marL="457200" indent="-457200">
              <a:buAutoNum type="alphaUcParenR"/>
            </a:pPr>
            <a:r>
              <a:rPr lang="de-DE" sz="2200" dirty="0"/>
              <a:t>„Gibt es auch Fragen oder Probleme, die ihr damit verbindet - mehr Menschen mit Migrationshintergrund im öffentlichen Dienst?”</a:t>
            </a:r>
          </a:p>
          <a:p>
            <a:pPr marL="457200" indent="-457200">
              <a:buAutoNum type="alphaUcParenR"/>
            </a:pPr>
            <a:r>
              <a:rPr lang="de-DE" sz="2200" dirty="0"/>
              <a:t>„Und wo liegen die Nachteile von all der Integration im öffentlichen Dienst? [...] Gibt es da auch welche? Wer kann ein paar nennen?”</a:t>
            </a:r>
          </a:p>
          <a:p>
            <a:pPr marL="457200" indent="-457200">
              <a:buAutoNum type="alphaUcParenR"/>
            </a:pPr>
            <a:r>
              <a:rPr lang="de-DE" sz="2200" dirty="0"/>
              <a:t>„Und was soll [das], warum machen die das? Mehr Menschen mit Migrationshintergrund im öffentlichen Dienst - wieso?”</a:t>
            </a:r>
          </a:p>
          <a:p>
            <a:pPr marL="457200" indent="-457200">
              <a:buAutoNum type="alphaUcParenR"/>
            </a:pPr>
            <a:r>
              <a:rPr lang="de-DE" sz="2200" dirty="0"/>
              <a:t>„Nennt mir doch jetzt bitte mal PRO und CONTRA Integration im öffentlichen Dienst: Hier, Lisa, fang an!”</a:t>
            </a:r>
          </a:p>
          <a:p>
            <a:pPr marL="457200" indent="-457200">
              <a:buAutoNum type="alphaUcParenR"/>
            </a:pPr>
            <a:r>
              <a:rPr lang="de-DE" sz="2200" dirty="0"/>
              <a:t>„Manche sagen: Integration ja-ja; andere sagen: Integration nee-nee. Was meint ihr dazu? Habt ihr dazu auch eine Meinung?”</a:t>
            </a:r>
          </a:p>
          <a:p>
            <a:pPr marL="457200" indent="-457200">
              <a:buAutoNum type="alphaUcParenR"/>
            </a:pPr>
            <a:r>
              <a:rPr lang="de-DE" sz="2200" dirty="0"/>
              <a:t>„Warum machen die das, also Menschen mit Migrationshintergrund in die [...] Behörden holen?”</a:t>
            </a:r>
          </a:p>
          <a:p>
            <a:pPr marL="457200" indent="-457200">
              <a:buAutoNum type="alphaUcParenR"/>
            </a:pPr>
            <a:r>
              <a:rPr lang="de-DE" sz="2200" dirty="0"/>
              <a:t>„Und Nachteile davon? Fragen oder Probleme, die ihr damit verbindet, mit mehr Menschen mit Migrationshintergrund im öffentlichen Dienst?”</a:t>
            </a:r>
          </a:p>
        </p:txBody>
      </p:sp>
    </p:spTree>
    <p:extLst>
      <p:ext uri="{BB962C8B-B14F-4D97-AF65-F5344CB8AC3E}">
        <p14:creationId xmlns:p14="http://schemas.microsoft.com/office/powerpoint/2010/main" val="1075793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869386"/>
          </a:xfrm>
        </p:spPr>
        <p:txBody>
          <a:bodyPr>
            <a:normAutofit fontScale="85000" lnSpcReduction="20000"/>
          </a:bodyPr>
          <a:lstStyle/>
          <a:p>
            <a:pPr marL="0" indent="0">
              <a:buNone/>
            </a:pPr>
            <a:r>
              <a:rPr lang="de-DE" sz="3900" b="1" dirty="0">
                <a:latin typeface="+mj-lt"/>
              </a:rPr>
              <a:t>Aufgabe 2 (Vorbereitung)</a:t>
            </a:r>
          </a:p>
          <a:p>
            <a:pPr marL="0" indent="0">
              <a:buNone/>
            </a:pPr>
            <a:r>
              <a:rPr lang="de-DE" sz="2400" b="1" dirty="0">
                <a:solidFill>
                  <a:schemeClr val="bg2">
                    <a:lumMod val="75000"/>
                  </a:schemeClr>
                </a:solidFill>
              </a:rPr>
              <a:t>Mit welchen Fragen sammelt die Lehrerin in Vignette No. 21 die Schüler*</a:t>
            </a:r>
            <a:r>
              <a:rPr lang="de-DE" sz="2400" b="1" dirty="0" err="1">
                <a:solidFill>
                  <a:schemeClr val="bg2">
                    <a:lumMod val="75000"/>
                  </a:schemeClr>
                </a:solidFill>
              </a:rPr>
              <a:t>innenbeiträge</a:t>
            </a:r>
            <a:r>
              <a:rPr lang="de-DE" sz="2400" b="1" dirty="0">
                <a:solidFill>
                  <a:schemeClr val="bg2">
                    <a:lumMod val="75000"/>
                  </a:schemeClr>
                </a:solidFill>
              </a:rPr>
              <a:t>?</a:t>
            </a:r>
            <a:endParaRPr lang="de-DE" sz="2400" b="1" dirty="0"/>
          </a:p>
          <a:p>
            <a:pPr marL="457200" indent="-457200">
              <a:buAutoNum type="alphaUcParenR"/>
            </a:pPr>
            <a:r>
              <a:rPr lang="de-DE" sz="2200" dirty="0">
                <a:solidFill>
                  <a:schemeClr val="accent6"/>
                </a:solidFill>
              </a:rPr>
              <a:t>„Welche Ideen, glaubt ihr, stecken dahinter, Menschen mit Migrationshintergrund in die [...] Behörden [zu] bringen?”</a:t>
            </a:r>
          </a:p>
          <a:p>
            <a:pPr marL="457200" indent="-457200">
              <a:buAutoNum type="alphaUcParenR"/>
            </a:pPr>
            <a:r>
              <a:rPr lang="de-DE" sz="2200" dirty="0">
                <a:solidFill>
                  <a:schemeClr val="accent6"/>
                </a:solidFill>
              </a:rPr>
              <a:t>„Gibt es auch Fragen oder Probleme, die ihr damit verbindet - mehr Menschen mit Migrationshintergrund im öffentlichen Dienst?”</a:t>
            </a:r>
          </a:p>
          <a:p>
            <a:pPr marL="457200" indent="-457200">
              <a:buAutoNum type="alphaUcParenR"/>
            </a:pPr>
            <a:r>
              <a:rPr lang="de-DE" sz="2200" dirty="0">
                <a:solidFill>
                  <a:schemeClr val="bg2">
                    <a:lumMod val="75000"/>
                  </a:schemeClr>
                </a:solidFill>
              </a:rPr>
              <a:t>„Und wo liegen die Nachteile von all der Integration im öffentlichen Dienst? [...] Gibt es da auch welche? Wer kann ein paar nennen?”</a:t>
            </a:r>
          </a:p>
          <a:p>
            <a:pPr marL="457200" indent="-457200">
              <a:buAutoNum type="alphaUcParenR"/>
            </a:pPr>
            <a:r>
              <a:rPr lang="de-DE" sz="2200" dirty="0">
                <a:solidFill>
                  <a:schemeClr val="bg2">
                    <a:lumMod val="75000"/>
                  </a:schemeClr>
                </a:solidFill>
              </a:rPr>
              <a:t>„Und was soll [das], warum machen die das? Mehr Menschen mit Migrationshintergrund im öffentlichen Dienst - wieso?”</a:t>
            </a:r>
          </a:p>
          <a:p>
            <a:pPr marL="457200" indent="-457200">
              <a:buAutoNum type="alphaUcParenR"/>
            </a:pPr>
            <a:r>
              <a:rPr lang="de-DE" sz="2200" dirty="0">
                <a:solidFill>
                  <a:schemeClr val="bg2">
                    <a:lumMod val="75000"/>
                  </a:schemeClr>
                </a:solidFill>
              </a:rPr>
              <a:t>„Nennt mir doch jetzt bitte mal PRO und CONTRA Integration im öffentlichen Dienst: Hier, Lisa, fang an!”</a:t>
            </a:r>
          </a:p>
          <a:p>
            <a:pPr marL="457200" indent="-457200">
              <a:buAutoNum type="alphaUcParenR"/>
            </a:pPr>
            <a:r>
              <a:rPr lang="de-DE" sz="2200" dirty="0">
                <a:solidFill>
                  <a:schemeClr val="bg2">
                    <a:lumMod val="75000"/>
                  </a:schemeClr>
                </a:solidFill>
              </a:rPr>
              <a:t>„Manche sagen: Integration ja-ja; andere sagen: Integration nee-nee. Was meint ihr dazu? Habt ihr dazu auch eine Meinung?”</a:t>
            </a:r>
          </a:p>
          <a:p>
            <a:pPr marL="457200" indent="-457200">
              <a:buAutoNum type="alphaUcParenR"/>
            </a:pPr>
            <a:r>
              <a:rPr lang="de-DE" sz="2200" dirty="0">
                <a:solidFill>
                  <a:schemeClr val="bg2">
                    <a:lumMod val="75000"/>
                  </a:schemeClr>
                </a:solidFill>
              </a:rPr>
              <a:t>„Warum machen die das, also Menschen mit Migrationshintergrund in die [...] Behörden holen?”</a:t>
            </a:r>
          </a:p>
          <a:p>
            <a:pPr marL="457200" indent="-457200">
              <a:buAutoNum type="alphaUcParenR"/>
            </a:pPr>
            <a:r>
              <a:rPr lang="de-DE" sz="2200" dirty="0">
                <a:solidFill>
                  <a:schemeClr val="bg2">
                    <a:lumMod val="75000"/>
                  </a:schemeClr>
                </a:solidFill>
              </a:rPr>
              <a:t>„Und Nachteile davon? Fragen oder Probleme, die ihr damit verbindet, mit mehr Menschen mit Migrationshintergrund im öffentlichen Dienst?”</a:t>
            </a:r>
          </a:p>
        </p:txBody>
      </p:sp>
    </p:spTree>
    <p:extLst>
      <p:ext uri="{BB962C8B-B14F-4D97-AF65-F5344CB8AC3E}">
        <p14:creationId xmlns:p14="http://schemas.microsoft.com/office/powerpoint/2010/main" val="1701955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AE93372-8985-4EF3-B283-A008683E3A04}"/>
              </a:ext>
            </a:extLst>
          </p:cNvPr>
          <p:cNvSpPr>
            <a:spLocks noGrp="1"/>
          </p:cNvSpPr>
          <p:nvPr>
            <p:ph idx="1"/>
          </p:nvPr>
        </p:nvSpPr>
        <p:spPr/>
        <p:txBody>
          <a:bodyPr>
            <a:normAutofit/>
          </a:bodyPr>
          <a:lstStyle/>
          <a:p>
            <a:pPr marL="0" indent="0">
              <a:buNone/>
            </a:pPr>
            <a:r>
              <a:rPr lang="de-DE" b="1" dirty="0"/>
              <a:t>Lesen Sie die folgenden Texte und bearbeiten Sie anschließend die Aufgaben auf der nächsten Folie.</a:t>
            </a:r>
          </a:p>
          <a:p>
            <a:pPr marL="0" indent="0">
              <a:buNone/>
            </a:pPr>
            <a:endParaRPr lang="de-DE" dirty="0"/>
          </a:p>
          <a:p>
            <a:pPr lvl="1"/>
            <a:r>
              <a:rPr lang="de-DE" dirty="0"/>
              <a:t>Grammes, T. (2020). Kontroversität. In S. Achour, M. Busch, P. Massing &amp; C. Meyer-Heidemann (Hrsg.), </a:t>
            </a:r>
            <a:r>
              <a:rPr lang="de-DE" i="1" dirty="0"/>
              <a:t>Wörterbuch Politikdidaktik</a:t>
            </a:r>
            <a:r>
              <a:rPr lang="de-DE" dirty="0"/>
              <a:t> (S. 132-134). Wochenschau.</a:t>
            </a:r>
          </a:p>
          <a:p>
            <a:pPr lvl="1"/>
            <a:r>
              <a:rPr lang="de-DE" dirty="0"/>
              <a:t>Drerup, J. (2019). </a:t>
            </a:r>
            <a:r>
              <a:rPr lang="de-DE" i="1" dirty="0"/>
              <a:t>Politische Bildung und die Kontroverse über Kontroversitätsgebote</a:t>
            </a:r>
            <a:r>
              <a:rPr lang="de-DE" dirty="0"/>
              <a:t>. </a:t>
            </a:r>
            <a:r>
              <a:rPr lang="de-DE" dirty="0">
                <a:hlinkClick r:id="rId2"/>
              </a:rPr>
              <a:t>https://www.praefaktisch.de/bildung/%EF%BB%BFpolitische-bildung-und-die-kontroverse-ueber-kontroversitaetsgebote</a:t>
            </a:r>
            <a:r>
              <a:rPr lang="de-DE" dirty="0"/>
              <a:t>/</a:t>
            </a:r>
          </a:p>
          <a:p>
            <a:pPr marL="0" indent="0">
              <a:buNone/>
            </a:pPr>
            <a:endParaRPr lang="de-DE" dirty="0"/>
          </a:p>
        </p:txBody>
      </p:sp>
      <p:sp>
        <p:nvSpPr>
          <p:cNvPr id="3" name="Titel 2">
            <a:extLst>
              <a:ext uri="{FF2B5EF4-FFF2-40B4-BE49-F238E27FC236}">
                <a16:creationId xmlns:a16="http://schemas.microsoft.com/office/drawing/2014/main" id="{9CD52F41-38F4-4A35-A9E3-51EC57887811}"/>
              </a:ext>
            </a:extLst>
          </p:cNvPr>
          <p:cNvSpPr>
            <a:spLocks noGrp="1"/>
          </p:cNvSpPr>
          <p:nvPr>
            <p:ph type="title"/>
          </p:nvPr>
        </p:nvSpPr>
        <p:spPr/>
        <p:txBody>
          <a:bodyPr/>
          <a:lstStyle/>
          <a:p>
            <a:r>
              <a:rPr lang="de-DE" dirty="0"/>
              <a:t>Lektüreauftrag</a:t>
            </a:r>
          </a:p>
        </p:txBody>
      </p:sp>
    </p:spTree>
    <p:extLst>
      <p:ext uri="{BB962C8B-B14F-4D97-AF65-F5344CB8AC3E}">
        <p14:creationId xmlns:p14="http://schemas.microsoft.com/office/powerpoint/2010/main" val="2908625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821260"/>
          </a:xfrm>
        </p:spPr>
        <p:txBody>
          <a:bodyPr>
            <a:normAutofit fontScale="85000" lnSpcReduction="20000"/>
          </a:bodyPr>
          <a:lstStyle/>
          <a:p>
            <a:pPr marL="0" indent="0">
              <a:buNone/>
            </a:pPr>
            <a:r>
              <a:rPr lang="de-DE" sz="3900" b="1" dirty="0">
                <a:latin typeface="+mj-lt"/>
              </a:rPr>
              <a:t>Quiz 1 </a:t>
            </a:r>
          </a:p>
          <a:p>
            <a:pPr marL="0" indent="0">
              <a:buNone/>
            </a:pPr>
            <a:r>
              <a:rPr lang="de-DE" sz="2200" b="1" dirty="0"/>
              <a:t>Ordnen Sie die Statements von Studierenden den verschiedenen Kriterien für Kontroversität im Unterricht nach </a:t>
            </a:r>
            <a:r>
              <a:rPr lang="de-DE" sz="2200" b="1" dirty="0" err="1"/>
              <a:t>Drerup</a:t>
            </a:r>
            <a:r>
              <a:rPr lang="de-DE" sz="2200" b="1" dirty="0"/>
              <a:t> zu (soziales, politisches und epistemisches Kriterium)!</a:t>
            </a:r>
          </a:p>
          <a:p>
            <a:pPr marL="0" indent="0">
              <a:buNone/>
            </a:pPr>
            <a:endParaRPr lang="de-DE" sz="1900" b="1" dirty="0"/>
          </a:p>
          <a:p>
            <a:pPr marL="457200" indent="-457200">
              <a:buAutoNum type="alphaLcParenR"/>
            </a:pPr>
            <a:r>
              <a:rPr lang="de-DE" sz="2400" dirty="0"/>
              <a:t>„Alles, was in der Gesellschaft kontrovers diskutiert wird, sollte auch kontrovers im Unterricht besprochen werden. Wichtig ist, dass es sich wirklich um Themen handelt, die Menschen bewegen – dadurch kann man Schülerorientierung sicherstellen.“</a:t>
            </a:r>
          </a:p>
          <a:p>
            <a:pPr marL="457200" indent="-457200">
              <a:buAutoNum type="alphaLcParenR"/>
            </a:pPr>
            <a:r>
              <a:rPr lang="de-DE" sz="2400" dirty="0"/>
              <a:t>„Unsinnige Debatten sollten vom Unterricht ausgeschlossen werden. Oder zumindest nicht kontrovers diskutiert werden: Natürlich kann man auch Positionen, die gesicherten wissenschaftlichen Einschätzungen widersprechen, im Unterricht thematisieren. Das sollte dann allerdings nicht kontrovers geschehen. Die Lehrkraft hat hier eine Lenkungsfunktion, um zu zeigen, dass das angeblich kontroverse Thema eben eigentlich gar nicht kontrovers ist.“</a:t>
            </a:r>
          </a:p>
          <a:p>
            <a:pPr marL="457200" indent="-457200">
              <a:buAutoNum type="alphaLcParenR"/>
            </a:pPr>
            <a:r>
              <a:rPr lang="de-DE" sz="2400" dirty="0"/>
              <a:t>„Wichtig ist, dass man sich auf dem Fundament unserer freiheitlich-demokratischen Grundordnung bewegt. Positionen, die dieser Basis zuwiderlaufen, sollten von Lehrkräften nicht als gleichberechtigt bzw. als mögliche Positionen innerhalb einer Kontroverse dargestellt werden.“ </a:t>
            </a:r>
          </a:p>
          <a:p>
            <a:endParaRPr lang="de-DE" sz="2200" dirty="0"/>
          </a:p>
        </p:txBody>
      </p:sp>
    </p:spTree>
    <p:extLst>
      <p:ext uri="{BB962C8B-B14F-4D97-AF65-F5344CB8AC3E}">
        <p14:creationId xmlns:p14="http://schemas.microsoft.com/office/powerpoint/2010/main" val="1644861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837302"/>
          </a:xfrm>
        </p:spPr>
        <p:txBody>
          <a:bodyPr>
            <a:normAutofit fontScale="85000" lnSpcReduction="10000"/>
          </a:bodyPr>
          <a:lstStyle/>
          <a:p>
            <a:pPr marL="0" indent="0">
              <a:buNone/>
            </a:pPr>
            <a:r>
              <a:rPr lang="de-DE" sz="3600" b="1" dirty="0">
                <a:latin typeface="+mj-lt"/>
              </a:rPr>
              <a:t>Quiz 1 </a:t>
            </a:r>
          </a:p>
          <a:p>
            <a:pPr marL="0" indent="0">
              <a:buNone/>
            </a:pPr>
            <a:r>
              <a:rPr lang="de-DE" sz="2000" b="1" dirty="0"/>
              <a:t>Ordnen Sie die Statements von Studierenden den verschiedenen Kriterien für Kontroversität im Unterricht nach </a:t>
            </a:r>
            <a:r>
              <a:rPr lang="de-DE" sz="2000" b="1" dirty="0" err="1"/>
              <a:t>Drerup</a:t>
            </a:r>
            <a:r>
              <a:rPr lang="de-DE" sz="2000" b="1" dirty="0"/>
              <a:t> zu (soziales, politisches und epistemisches Kriterium)!</a:t>
            </a:r>
          </a:p>
          <a:p>
            <a:pPr marL="0" indent="0">
              <a:buNone/>
            </a:pPr>
            <a:endParaRPr lang="de-DE" sz="1800" b="1" dirty="0"/>
          </a:p>
          <a:p>
            <a:pPr marL="457200" indent="-457200">
              <a:buFont typeface="+mj-lt"/>
              <a:buAutoNum type="alphaLcParenR"/>
            </a:pPr>
            <a:r>
              <a:rPr lang="de-DE" sz="2000" dirty="0"/>
              <a:t>„Alles, was in der Gesellschaft kontrovers diskutiert wird, sollte auch kontrovers im Unterricht besprochen werden. Wichtig ist, dass es sich wirklich um Themen handelt, die Menschen bewegen – dadurch kann man Schülerorientierung sicherstellen.“</a:t>
            </a:r>
          </a:p>
          <a:p>
            <a:pPr marL="457200" lvl="1" indent="0">
              <a:buNone/>
            </a:pPr>
            <a:r>
              <a:rPr lang="de-DE" sz="2000" dirty="0">
                <a:solidFill>
                  <a:schemeClr val="accent2"/>
                </a:solidFill>
                <a:latin typeface="Arial" panose="020B0604020202020204" pitchFamily="34" charset="0"/>
                <a:cs typeface="Arial" panose="020B0604020202020204" pitchFamily="34" charset="0"/>
              </a:rPr>
              <a:t>→ </a:t>
            </a:r>
            <a:r>
              <a:rPr lang="de-DE" sz="2000" dirty="0">
                <a:solidFill>
                  <a:schemeClr val="accent2"/>
                </a:solidFill>
                <a:cs typeface="Arial" panose="020B0604020202020204" pitchFamily="34" charset="0"/>
              </a:rPr>
              <a:t>soziales Kriterium</a:t>
            </a:r>
            <a:endParaRPr lang="de-DE" sz="2000" dirty="0">
              <a:solidFill>
                <a:schemeClr val="accent2"/>
              </a:solidFill>
            </a:endParaRPr>
          </a:p>
          <a:p>
            <a:pPr marL="457200" indent="-457200">
              <a:buFont typeface="+mj-lt"/>
              <a:buAutoNum type="alphaLcParenR"/>
            </a:pPr>
            <a:r>
              <a:rPr lang="de-DE" sz="2000" dirty="0"/>
              <a:t>„Unsinnige Debatten sollten vom Unterricht ausgeschlossen werden. Oder zumindest nicht kontrovers diskutiert werden: Natürlich kann man auch Positionen, die gesicherten wissenschaftlichen Einschätzungen widersprechen, im Unterricht thematisieren. Das sollte dann allerdings nicht kontrovers geschehen. Die Lehrkraft hat hier eine Lenkungsfunktion, um zu zeigen, dass das angeblich kontroverse Thema eben eigentlich gar nicht kontrovers ist.“</a:t>
            </a:r>
          </a:p>
          <a:p>
            <a:pPr marL="457200" lvl="1" indent="0">
              <a:buNone/>
            </a:pPr>
            <a:r>
              <a:rPr lang="de-DE" sz="2000" dirty="0">
                <a:solidFill>
                  <a:schemeClr val="accent2"/>
                </a:solidFill>
                <a:latin typeface="Arial" panose="020B0604020202020204" pitchFamily="34" charset="0"/>
                <a:cs typeface="Arial" panose="020B0604020202020204" pitchFamily="34" charset="0"/>
              </a:rPr>
              <a:t>→ </a:t>
            </a:r>
            <a:r>
              <a:rPr lang="de-DE" sz="2000" dirty="0">
                <a:solidFill>
                  <a:schemeClr val="accent2"/>
                </a:solidFill>
                <a:cs typeface="Arial" panose="020B0604020202020204" pitchFamily="34" charset="0"/>
              </a:rPr>
              <a:t>epistemisches Kriterium</a:t>
            </a:r>
            <a:endParaRPr lang="de-DE" sz="2000" dirty="0">
              <a:solidFill>
                <a:schemeClr val="accent2"/>
              </a:solidFill>
            </a:endParaRPr>
          </a:p>
          <a:p>
            <a:pPr marL="457200" indent="-457200">
              <a:buFont typeface="+mj-lt"/>
              <a:buAutoNum type="alphaLcParenR"/>
            </a:pPr>
            <a:r>
              <a:rPr lang="de-DE" sz="2000" dirty="0"/>
              <a:t>„Wichtig ist, dass man sich auf dem Fundament unserer freiheitlich-demokratischen Grundordnung bewegt. Positionen, die dieser Basis zuwiderlaufen, sollten von Lehrkräften nicht als gleichberechtigt bzw. als mögliche Positionen innerhalb einer Kontroverse dargestellt werden.“ </a:t>
            </a:r>
          </a:p>
          <a:p>
            <a:pPr marL="457200" lvl="1" indent="0">
              <a:buNone/>
            </a:pPr>
            <a:r>
              <a:rPr lang="de-DE" sz="2000" dirty="0">
                <a:solidFill>
                  <a:schemeClr val="accent2"/>
                </a:solidFill>
                <a:latin typeface="Arial" panose="020B0604020202020204" pitchFamily="34" charset="0"/>
                <a:cs typeface="Arial" panose="020B0604020202020204" pitchFamily="34" charset="0"/>
              </a:rPr>
              <a:t>→ </a:t>
            </a:r>
            <a:r>
              <a:rPr lang="de-DE" sz="2000" dirty="0">
                <a:solidFill>
                  <a:schemeClr val="accent2"/>
                </a:solidFill>
                <a:cs typeface="Arial" panose="020B0604020202020204" pitchFamily="34" charset="0"/>
              </a:rPr>
              <a:t>politisches Kriterium</a:t>
            </a:r>
            <a:endParaRPr lang="de-DE" sz="2000" dirty="0">
              <a:solidFill>
                <a:schemeClr val="accent2"/>
              </a:solidFill>
            </a:endParaRPr>
          </a:p>
          <a:p>
            <a:endParaRPr lang="de-DE" sz="2200" dirty="0"/>
          </a:p>
        </p:txBody>
      </p:sp>
    </p:spTree>
    <p:extLst>
      <p:ext uri="{BB962C8B-B14F-4D97-AF65-F5344CB8AC3E}">
        <p14:creationId xmlns:p14="http://schemas.microsoft.com/office/powerpoint/2010/main" val="3649579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789176"/>
          </a:xfrm>
        </p:spPr>
        <p:txBody>
          <a:bodyPr>
            <a:noAutofit/>
          </a:bodyPr>
          <a:lstStyle/>
          <a:p>
            <a:pPr marL="0" indent="0">
              <a:buNone/>
            </a:pPr>
            <a:r>
              <a:rPr lang="de-DE" sz="3200" b="1" dirty="0">
                <a:latin typeface="+mj-lt"/>
              </a:rPr>
              <a:t>Quiz 2 </a:t>
            </a:r>
          </a:p>
          <a:p>
            <a:pPr marL="0" indent="0">
              <a:buNone/>
            </a:pPr>
            <a:r>
              <a:rPr lang="de-DE" sz="1800" b="1" dirty="0"/>
              <a:t>In welchen der folgenden Fälle unterrichtet die Lehrkraft das Thema „nicht direktiv“?</a:t>
            </a:r>
          </a:p>
          <a:p>
            <a:pPr marL="457200" indent="-457200">
              <a:buAutoNum type="alphaUcParenR"/>
            </a:pPr>
            <a:r>
              <a:rPr lang="de-DE" sz="1600" dirty="0"/>
              <a:t>Lehrer P. wirft seinen Schüler*innen eine Auswahl unterschiedlicher Zeitungsartikel zu einem kontroversen Thema entgegen. Er brüllt: „Bildet euch selbst eine Meinung!“</a:t>
            </a:r>
          </a:p>
          <a:p>
            <a:pPr marL="457200" indent="-457200">
              <a:buAutoNum type="alphaUcParenR"/>
            </a:pPr>
            <a:r>
              <a:rPr lang="de-DE" sz="1600" dirty="0"/>
              <a:t>Lehrerin S. stellt in ihrem Unterricht alle Seiten einer kontroversen Debatte dar und achtet darauf, dass diese fair repräsentiert werden. In die Diskussion greift sie nur moderierend ein.</a:t>
            </a:r>
          </a:p>
          <a:p>
            <a:pPr marL="457200" indent="-457200">
              <a:buAutoNum type="alphaUcParenR"/>
            </a:pPr>
            <a:r>
              <a:rPr lang="de-DE" sz="1600" dirty="0"/>
              <a:t>Lehrerin R. diskutiert mit ihren Schüler*innen ein heikles, kontroverses Thema, in dem es zu menschenverachtenden Äußerungen kommen könnte. Sie achtet darauf, dass bestimmte Argumente, die solche Positionen bedienen, nicht die Diskussion bestimmen.</a:t>
            </a:r>
          </a:p>
          <a:p>
            <a:pPr marL="457200" indent="-457200">
              <a:buAutoNum type="alphaUcParenR"/>
            </a:pPr>
            <a:r>
              <a:rPr lang="de-DE" sz="1600" dirty="0"/>
              <a:t>Lehrer B. weiß, dass es zu einem bestimmten kontroversen Thema verschiedene Positionen gibt, hält die meisten davon aber für blödsinnig. Er lässt die Positionen auch im Unterricht diskutieren, kann sich aber nicht verkneifen, manchmal laut aufzustöhnen oder die Hände über seinem Kopf zusammenzuschlagen. </a:t>
            </a:r>
          </a:p>
          <a:p>
            <a:pPr marL="457200" indent="-457200">
              <a:buAutoNum type="alphaUcParenR"/>
            </a:pPr>
            <a:r>
              <a:rPr lang="de-DE" sz="1600" dirty="0"/>
              <a:t>Lehrerin J. möchte ihre Schüler*innen auch über weniger bekannte und auch extreme Positionen zu einem Thema aufklären. Sie stellt alle Positionen im Unterricht dar, zeigt aber klare Grenzen zu extremistischen oder unwissenschaftlichen Positionen.</a:t>
            </a:r>
          </a:p>
          <a:p>
            <a:endParaRPr lang="de-DE" sz="2000" dirty="0"/>
          </a:p>
          <a:p>
            <a:endParaRPr lang="de-DE" sz="2000" dirty="0"/>
          </a:p>
          <a:p>
            <a:endParaRPr lang="de-DE" sz="2000" dirty="0"/>
          </a:p>
        </p:txBody>
      </p:sp>
    </p:spTree>
    <p:extLst>
      <p:ext uri="{BB962C8B-B14F-4D97-AF65-F5344CB8AC3E}">
        <p14:creationId xmlns:p14="http://schemas.microsoft.com/office/powerpoint/2010/main" val="2985404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DCEFE-9DE7-4234-928E-89D6657B08C3}"/>
              </a:ext>
            </a:extLst>
          </p:cNvPr>
          <p:cNvSpPr>
            <a:spLocks noGrp="1"/>
          </p:cNvSpPr>
          <p:nvPr>
            <p:ph type="ctrTitle"/>
          </p:nvPr>
        </p:nvSpPr>
        <p:spPr/>
        <p:txBody>
          <a:bodyPr>
            <a:normAutofit/>
          </a:bodyPr>
          <a:lstStyle/>
          <a:p>
            <a:pPr lvl="0"/>
            <a:r>
              <a:rPr lang="de-DE" sz="8800" dirty="0">
                <a:solidFill>
                  <a:srgbClr val="44546A">
                    <a:lumMod val="50000"/>
                  </a:srgbClr>
                </a:solidFill>
                <a:latin typeface="Arial" panose="020B0604020202020204" pitchFamily="34" charset="0"/>
              </a:rPr>
              <a:t/>
            </a:r>
            <a:br>
              <a:rPr lang="de-DE" sz="8800" dirty="0">
                <a:solidFill>
                  <a:srgbClr val="44546A">
                    <a:lumMod val="50000"/>
                  </a:srgbClr>
                </a:solidFill>
                <a:latin typeface="Arial" panose="020B0604020202020204" pitchFamily="34" charset="0"/>
              </a:rPr>
            </a:br>
            <a:r>
              <a:rPr lang="de-DE" dirty="0"/>
              <a:t>LArS</a:t>
            </a:r>
            <a:endParaRPr lang="de-DE" b="1" dirty="0"/>
          </a:p>
        </p:txBody>
      </p:sp>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p:txBody>
          <a:bodyPr/>
          <a:lstStyle/>
          <a:p>
            <a:r>
              <a:rPr lang="de-DE" dirty="0"/>
              <a:t>Modul C – Critical </a:t>
            </a:r>
            <a:r>
              <a:rPr lang="de-DE" dirty="0" err="1"/>
              <a:t>Incidents</a:t>
            </a:r>
            <a:endParaRPr lang="de-DE" dirty="0"/>
          </a:p>
          <a:p>
            <a:r>
              <a:rPr lang="de-DE" dirty="0"/>
              <a:t>Modulteil C4: „Kontroverse Themen im Unterricht“</a:t>
            </a:r>
          </a:p>
        </p:txBody>
      </p:sp>
    </p:spTree>
    <p:extLst>
      <p:ext uri="{BB962C8B-B14F-4D97-AF65-F5344CB8AC3E}">
        <p14:creationId xmlns:p14="http://schemas.microsoft.com/office/powerpoint/2010/main" val="3177759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789176"/>
          </a:xfrm>
        </p:spPr>
        <p:txBody>
          <a:bodyPr>
            <a:noAutofit/>
          </a:bodyPr>
          <a:lstStyle/>
          <a:p>
            <a:pPr marL="0" indent="0">
              <a:buNone/>
            </a:pPr>
            <a:r>
              <a:rPr lang="de-DE" sz="3200" b="1" dirty="0">
                <a:latin typeface="+mj-lt"/>
              </a:rPr>
              <a:t>Quiz 2 </a:t>
            </a:r>
          </a:p>
          <a:p>
            <a:pPr marL="0" indent="0">
              <a:buNone/>
            </a:pPr>
            <a:r>
              <a:rPr lang="de-DE" sz="1800" b="1" dirty="0">
                <a:solidFill>
                  <a:schemeClr val="bg2">
                    <a:lumMod val="75000"/>
                  </a:schemeClr>
                </a:solidFill>
              </a:rPr>
              <a:t>In welchen der folgenden Fälle unterrichtet die Lehrkraft das Thema „nicht direktiv“?</a:t>
            </a:r>
          </a:p>
          <a:p>
            <a:pPr marL="457200" indent="-457200">
              <a:buAutoNum type="alphaUcParenR"/>
            </a:pPr>
            <a:r>
              <a:rPr lang="de-DE" sz="1600" dirty="0">
                <a:solidFill>
                  <a:schemeClr val="accent6"/>
                </a:solidFill>
              </a:rPr>
              <a:t>Lehrer P. wirft seinen Schüler*innen eine Auswahl unterschiedlicher Zeitungsartikel zu einem kontroversen Thema entgegen. Er brüllt: „Bildet euch selbst eine Meinung!“</a:t>
            </a:r>
          </a:p>
          <a:p>
            <a:pPr marL="457200" indent="-457200">
              <a:buAutoNum type="alphaUcParenR"/>
            </a:pPr>
            <a:r>
              <a:rPr lang="de-DE" sz="1600" dirty="0">
                <a:solidFill>
                  <a:schemeClr val="accent6"/>
                </a:solidFill>
              </a:rPr>
              <a:t>Lehrerin S. stellt in ihrem Unterricht alle Seiten einer kontroversen Debatte dar und achtet darauf, dass diese fair repräsentiert werden. In die Diskussion greift sie nur moderierend ein.</a:t>
            </a:r>
          </a:p>
          <a:p>
            <a:pPr marL="457200" indent="-457200">
              <a:buAutoNum type="alphaUcParenR"/>
            </a:pPr>
            <a:r>
              <a:rPr lang="de-DE" sz="1600" dirty="0">
                <a:solidFill>
                  <a:schemeClr val="bg2">
                    <a:lumMod val="75000"/>
                  </a:schemeClr>
                </a:solidFill>
              </a:rPr>
              <a:t>Lehrerin R. diskutiert mit ihren Schüler*innen ein heikles, kontroverses Thema, in dem es zu menschenverachtenden Äußerungen kommen könnte. Sie achtet darauf, dass bestimmte Argumente, die solche Positionen bedienen, nicht die Diskussion bestimmen.</a:t>
            </a:r>
          </a:p>
          <a:p>
            <a:pPr marL="457200" indent="-457200">
              <a:buAutoNum type="alphaUcParenR"/>
            </a:pPr>
            <a:r>
              <a:rPr lang="de-DE" sz="1600" dirty="0">
                <a:solidFill>
                  <a:schemeClr val="bg2">
                    <a:lumMod val="75000"/>
                  </a:schemeClr>
                </a:solidFill>
              </a:rPr>
              <a:t>Lehrer B. weiß, dass es zu einem bestimmten kontroversen Thema verschiedene Positionen gibt, hält die meisten davon aber für blödsinnig. Er lässt die Positionen auch im Unterricht diskutieren, kann sich aber nicht verkneifen, manchmal laut aufzustöhnen oder die Hände über seinem Kopf zusammenzuschlagen. </a:t>
            </a:r>
          </a:p>
          <a:p>
            <a:pPr marL="457200" indent="-457200">
              <a:buAutoNum type="alphaUcParenR"/>
            </a:pPr>
            <a:r>
              <a:rPr lang="de-DE" sz="1600" dirty="0">
                <a:solidFill>
                  <a:schemeClr val="bg2">
                    <a:lumMod val="75000"/>
                  </a:schemeClr>
                </a:solidFill>
              </a:rPr>
              <a:t>Lehrerin J. möchte ihre Schüler*innen auch über weniger bekannte und auch extreme Positionen zu einem Thema aufklären. Sie stellt alle Positionen im Unterricht dar, zeigt aber klare Grenzen zu extremistischen oder unwissenschaftlichen Positionen.</a:t>
            </a:r>
          </a:p>
          <a:p>
            <a:endParaRPr lang="de-DE" sz="2000" dirty="0"/>
          </a:p>
          <a:p>
            <a:endParaRPr lang="de-DE" sz="2000" dirty="0"/>
          </a:p>
          <a:p>
            <a:endParaRPr lang="de-DE" sz="2000" dirty="0"/>
          </a:p>
        </p:txBody>
      </p:sp>
    </p:spTree>
    <p:extLst>
      <p:ext uri="{BB962C8B-B14F-4D97-AF65-F5344CB8AC3E}">
        <p14:creationId xmlns:p14="http://schemas.microsoft.com/office/powerpoint/2010/main" val="2767875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837302"/>
          </a:xfrm>
        </p:spPr>
        <p:txBody>
          <a:bodyPr>
            <a:noAutofit/>
          </a:bodyPr>
          <a:lstStyle/>
          <a:p>
            <a:pPr marL="0" indent="0">
              <a:buNone/>
            </a:pPr>
            <a:r>
              <a:rPr lang="de-DE" sz="2400" b="1" dirty="0">
                <a:latin typeface="+mj-lt"/>
              </a:rPr>
              <a:t>Quiz 3 </a:t>
            </a:r>
          </a:p>
          <a:p>
            <a:pPr marL="0" indent="0">
              <a:buNone/>
            </a:pPr>
            <a:r>
              <a:rPr lang="de-DE" sz="1400" b="1" dirty="0"/>
              <a:t>Welche Aussagen über die Kriterien von Kontroversität im Unterricht nach </a:t>
            </a:r>
            <a:r>
              <a:rPr lang="de-DE" sz="1400" b="1" dirty="0" err="1"/>
              <a:t>Drerup</a:t>
            </a:r>
            <a:r>
              <a:rPr lang="de-DE" sz="1400" b="1" dirty="0"/>
              <a:t> sind zutreffend?</a:t>
            </a:r>
          </a:p>
          <a:p>
            <a:pPr marL="457200" indent="-457200">
              <a:buAutoNum type="alphaUcParenR"/>
            </a:pPr>
            <a:r>
              <a:rPr lang="de-DE" sz="1400" dirty="0"/>
              <a:t>Nach dem politischen Kriterium muss man sich als Lehrkraft aktiv gegen Menschen aussprechen, die Vorbehalte gegenüber freizügiger Migration äußern.</a:t>
            </a:r>
          </a:p>
          <a:p>
            <a:pPr marL="457200" indent="-457200">
              <a:buAutoNum type="alphaUcParenR"/>
            </a:pPr>
            <a:r>
              <a:rPr lang="de-DE" sz="1400" dirty="0"/>
              <a:t>Nach dem epistemischen Kriterium werden nur wissenschaftliche Erkenntnisse im Unterricht als eindeutig richtig betrachtet.</a:t>
            </a:r>
          </a:p>
          <a:p>
            <a:pPr marL="457200" indent="-457200">
              <a:buAutoNum type="alphaUcParenR"/>
            </a:pPr>
            <a:r>
              <a:rPr lang="de-DE" sz="1400" dirty="0"/>
              <a:t>Sowohl nach dem politischen als auch nach dem epistemischen Kriterium sollten Lehrkräfte darauf bedacht sein, dass sich bei Unterrichtsdiskussionen über Migration und Integration keine vorurteils- und vorbehaltsbelasteten Positionen durchsetzen.</a:t>
            </a:r>
          </a:p>
          <a:p>
            <a:pPr marL="457200" indent="-457200">
              <a:buAutoNum type="alphaUcParenR"/>
            </a:pPr>
            <a:r>
              <a:rPr lang="de-DE" sz="1400" dirty="0"/>
              <a:t>Nach dem epistemischen Kriterium dürfen Lehrkräfte im Unterrichtsgespräch Positionen, die beispielsweise die Existenz des Klimawandels bezweifeln, zulassen, müssen sie aber vor dem Hintergrund von wissenschaftlichen Erkenntnissen angemessen einordnen.</a:t>
            </a:r>
          </a:p>
          <a:p>
            <a:pPr marL="457200" indent="-457200">
              <a:buAutoNum type="alphaUcParenR"/>
            </a:pPr>
            <a:r>
              <a:rPr lang="de-DE" sz="1400" dirty="0"/>
              <a:t>Nach dem politischen Kriterium darf im Unterricht keine Kritik an den Entscheidungen der Regierung geübt werden. </a:t>
            </a:r>
          </a:p>
          <a:p>
            <a:pPr marL="457200" indent="-457200">
              <a:buAutoNum type="alphaUcParenR"/>
            </a:pPr>
            <a:r>
              <a:rPr lang="de-DE" sz="1400" dirty="0"/>
              <a:t>Nach dem politischen Kriterium müssen die Werte des Grundgesetzes im Unterrichtskontext unreflektiert übernommen werden.</a:t>
            </a:r>
          </a:p>
          <a:p>
            <a:pPr marL="457200" indent="-457200">
              <a:buAutoNum type="alphaUcParenR"/>
            </a:pPr>
            <a:r>
              <a:rPr lang="de-DE" sz="1400" dirty="0"/>
              <a:t>Nach dem epistemisches Kriterium müssen Lehrkräfte alle Aussagen von Schüler*innen auf ihre Übereinstimmung mit wissenschaftlichen Erkenntnissen prüfen. </a:t>
            </a:r>
          </a:p>
          <a:p>
            <a:pPr marL="457200" indent="-457200">
              <a:buAutoNum type="alphaUcParenR"/>
            </a:pPr>
            <a:r>
              <a:rPr lang="de-DE" sz="1400" dirty="0"/>
              <a:t>Nach dem politischen Kriterium sollten Lehrkräfte bei der Behandlung von kontroversen Themen extremistische (rassistische, sexistische, homophobe, …) Positionen nicht gleichberechtigt mit anderen Positionen diskutieren lassen. </a:t>
            </a:r>
          </a:p>
          <a:p>
            <a:endParaRPr lang="de-DE" sz="1400" dirty="0"/>
          </a:p>
          <a:p>
            <a:endParaRPr lang="de-DE" sz="1400" dirty="0"/>
          </a:p>
          <a:p>
            <a:endParaRPr lang="de-DE" sz="1400" dirty="0"/>
          </a:p>
        </p:txBody>
      </p:sp>
    </p:spTree>
    <p:extLst>
      <p:ext uri="{BB962C8B-B14F-4D97-AF65-F5344CB8AC3E}">
        <p14:creationId xmlns:p14="http://schemas.microsoft.com/office/powerpoint/2010/main" val="4159961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837302"/>
          </a:xfrm>
        </p:spPr>
        <p:txBody>
          <a:bodyPr>
            <a:noAutofit/>
          </a:bodyPr>
          <a:lstStyle/>
          <a:p>
            <a:pPr marL="0" indent="0">
              <a:buNone/>
            </a:pPr>
            <a:r>
              <a:rPr lang="de-DE" sz="2400" b="1" dirty="0">
                <a:latin typeface="+mj-lt"/>
              </a:rPr>
              <a:t>Quiz 3 </a:t>
            </a:r>
          </a:p>
          <a:p>
            <a:pPr marL="0" indent="0">
              <a:buNone/>
            </a:pPr>
            <a:r>
              <a:rPr lang="de-DE" sz="1400" b="1" dirty="0">
                <a:solidFill>
                  <a:schemeClr val="bg2">
                    <a:lumMod val="75000"/>
                  </a:schemeClr>
                </a:solidFill>
              </a:rPr>
              <a:t>Welche Aussagen über die Kriterien von Kontroversität im Unterricht nach </a:t>
            </a:r>
            <a:r>
              <a:rPr lang="de-DE" sz="1400" b="1" dirty="0" err="1">
                <a:solidFill>
                  <a:schemeClr val="bg2">
                    <a:lumMod val="75000"/>
                  </a:schemeClr>
                </a:solidFill>
              </a:rPr>
              <a:t>Drerup</a:t>
            </a:r>
            <a:r>
              <a:rPr lang="de-DE" sz="1400" b="1" dirty="0">
                <a:solidFill>
                  <a:schemeClr val="bg2">
                    <a:lumMod val="75000"/>
                  </a:schemeClr>
                </a:solidFill>
              </a:rPr>
              <a:t> sind zutreffend?</a:t>
            </a:r>
          </a:p>
          <a:p>
            <a:pPr marL="457200" indent="-457200">
              <a:buAutoNum type="alphaUcParenR"/>
            </a:pPr>
            <a:r>
              <a:rPr lang="de-DE" sz="1400" dirty="0">
                <a:solidFill>
                  <a:schemeClr val="bg2">
                    <a:lumMod val="75000"/>
                  </a:schemeClr>
                </a:solidFill>
              </a:rPr>
              <a:t>Nach dem politischen Kriterium muss man sich als Lehrkraft aktiv gegen Menschen aussprechen, die Vorbehalte gegenüber freizügiger Migration äußern.</a:t>
            </a:r>
          </a:p>
          <a:p>
            <a:pPr marL="457200" indent="-457200">
              <a:buAutoNum type="alphaUcParenR"/>
            </a:pPr>
            <a:r>
              <a:rPr lang="de-DE" sz="1400" dirty="0">
                <a:solidFill>
                  <a:schemeClr val="bg2">
                    <a:lumMod val="75000"/>
                  </a:schemeClr>
                </a:solidFill>
              </a:rPr>
              <a:t>Nach dem epistemischen Kriterium werden nur wissenschaftliche Erkenntnisse im Unterricht als eindeutig richtig betrachtet.</a:t>
            </a:r>
          </a:p>
          <a:p>
            <a:pPr marL="457200" indent="-457200">
              <a:buAutoNum type="alphaUcParenR"/>
            </a:pPr>
            <a:r>
              <a:rPr lang="de-DE" sz="1400" dirty="0">
                <a:solidFill>
                  <a:schemeClr val="accent6"/>
                </a:solidFill>
              </a:rPr>
              <a:t>Sowohl nach dem politischen als auch nach dem epistemischen Kriterium sollten Lehrkräfte darauf bedacht sein, dass sich bei Unterrichtsdiskussionen über Migration und Integration keine vorurteils- und vorbehaltsbelasteten Positionen durchsetzen.</a:t>
            </a:r>
          </a:p>
          <a:p>
            <a:pPr marL="457200" indent="-457200">
              <a:buAutoNum type="alphaUcParenR"/>
            </a:pPr>
            <a:r>
              <a:rPr lang="de-DE" sz="1400" dirty="0">
                <a:solidFill>
                  <a:schemeClr val="accent6"/>
                </a:solidFill>
              </a:rPr>
              <a:t>Nach dem epistemischen Kriterium dürfen Lehrkräfte im Unterrichtsgespräch Positionen, die beispielsweise die Existenz des Klimawandels bezweifeln, zulassen, müssen sie aber vor dem Hintergrund von wissenschaftlichen Erkenntnissen angemessen einordnen.</a:t>
            </a:r>
          </a:p>
          <a:p>
            <a:pPr marL="457200" indent="-457200">
              <a:buAutoNum type="alphaUcParenR"/>
            </a:pPr>
            <a:r>
              <a:rPr lang="de-DE" sz="1400" dirty="0">
                <a:solidFill>
                  <a:schemeClr val="bg2">
                    <a:lumMod val="75000"/>
                  </a:schemeClr>
                </a:solidFill>
              </a:rPr>
              <a:t>Nach dem politischen Kriterium darf im Unterricht keine Kritik an den Entscheidungen der Regierung geübt werden. </a:t>
            </a:r>
          </a:p>
          <a:p>
            <a:pPr marL="457200" indent="-457200">
              <a:buAutoNum type="alphaUcParenR"/>
            </a:pPr>
            <a:r>
              <a:rPr lang="de-DE" sz="1400" dirty="0">
                <a:solidFill>
                  <a:schemeClr val="bg2">
                    <a:lumMod val="75000"/>
                  </a:schemeClr>
                </a:solidFill>
              </a:rPr>
              <a:t>Nach dem politischen Kriterium müssen die Werte des Grundgesetzes im Unterrichtskontext unreflektiert übernommen werden.</a:t>
            </a:r>
          </a:p>
          <a:p>
            <a:pPr marL="457200" indent="-457200">
              <a:buAutoNum type="alphaUcParenR"/>
            </a:pPr>
            <a:r>
              <a:rPr lang="de-DE" sz="1400" dirty="0">
                <a:solidFill>
                  <a:schemeClr val="bg2">
                    <a:lumMod val="75000"/>
                  </a:schemeClr>
                </a:solidFill>
              </a:rPr>
              <a:t>Nach dem epistemisches Kriterium müssen Lehrkräfte alle Aussagen von Schüler*innen auf ihre Übereinstimmung mit wissenschaftlichen Erkenntnissen prüfen. </a:t>
            </a:r>
          </a:p>
          <a:p>
            <a:pPr marL="457200" indent="-457200">
              <a:buAutoNum type="alphaUcParenR"/>
            </a:pPr>
            <a:r>
              <a:rPr lang="de-DE" sz="1400" dirty="0">
                <a:solidFill>
                  <a:schemeClr val="accent6"/>
                </a:solidFill>
              </a:rPr>
              <a:t>Nach dem politischen Kriterium sollten Lehrkräfte bei der Behandlung von kontroversen Themen extremistische (rassistische, sexistische, homophobe, …) Positionen nicht gleichberechtigt mit anderen Positionen diskutieren lassen. </a:t>
            </a:r>
          </a:p>
          <a:p>
            <a:endParaRPr lang="de-DE" sz="1400" dirty="0"/>
          </a:p>
          <a:p>
            <a:endParaRPr lang="de-DE" sz="1400" dirty="0"/>
          </a:p>
          <a:p>
            <a:endParaRPr lang="de-DE" sz="1400" dirty="0"/>
          </a:p>
        </p:txBody>
      </p:sp>
    </p:spTree>
    <p:extLst>
      <p:ext uri="{BB962C8B-B14F-4D97-AF65-F5344CB8AC3E}">
        <p14:creationId xmlns:p14="http://schemas.microsoft.com/office/powerpoint/2010/main" val="3927123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Autofit/>
          </a:bodyPr>
          <a:lstStyle/>
          <a:p>
            <a:pPr marL="514350" indent="-514350">
              <a:buFont typeface="+mj-lt"/>
              <a:buAutoNum type="alphaLcParenR"/>
            </a:pPr>
            <a:r>
              <a:rPr lang="de-DE" sz="2400" b="1" dirty="0"/>
              <a:t>Untersuchen Sie, inwiefern die Lehrkraft den Unterricht in Video </a:t>
            </a:r>
            <a:r>
              <a:rPr lang="de-DE" sz="2400" b="1" dirty="0" err="1"/>
              <a:t>No</a:t>
            </a:r>
            <a:r>
              <a:rPr lang="de-DE" sz="2400" b="1" dirty="0"/>
              <a:t>. 21 kontrovers gestaltet.</a:t>
            </a:r>
            <a:r>
              <a:rPr lang="de-DE" sz="2400" dirty="0"/>
              <a:t> Berücksichtigen Sie dabei die Fragestellung der Lehrkraft („Gibt es auch Fragen oder Probleme, die ihr damit verbindet – mehr Menschen mit Migrationshintergrund im öffentlichen Dienst?“) vor dem Hintergrund des sozialen, politischen und epistemischen Kriteriums im Hinblick auf ihre Kontroversität.</a:t>
            </a:r>
          </a:p>
          <a:p>
            <a:pPr marL="514350" indent="-514350">
              <a:buFont typeface="+mj-lt"/>
              <a:buAutoNum type="alphaLcParenR"/>
            </a:pPr>
            <a:endParaRPr lang="de-DE" sz="2400" dirty="0"/>
          </a:p>
          <a:p>
            <a:pPr marL="514350" indent="-514350">
              <a:buFont typeface="+mj-lt"/>
              <a:buAutoNum type="alphaLcParenR"/>
            </a:pPr>
            <a:r>
              <a:rPr lang="de-DE" sz="2400" b="1" dirty="0"/>
              <a:t>Diskutieren Sie stichpunkthaft, welche Auswirkungen die frage der Lehrkraft (s.o.) auf die Schüler*innen zu haben scheint.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3 (Vorbereitung)</a:t>
            </a:r>
          </a:p>
        </p:txBody>
      </p:sp>
    </p:spTree>
    <p:extLst>
      <p:ext uri="{BB962C8B-B14F-4D97-AF65-F5344CB8AC3E}">
        <p14:creationId xmlns:p14="http://schemas.microsoft.com/office/powerpoint/2010/main" val="14072673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10000"/>
          </a:bodyPr>
          <a:lstStyle/>
          <a:p>
            <a:pPr marL="0" indent="0">
              <a:buNone/>
            </a:pPr>
            <a:r>
              <a:rPr lang="de-DE" dirty="0"/>
              <a:t>Die Lehrerin in Vignette </a:t>
            </a:r>
            <a:r>
              <a:rPr lang="de-DE" dirty="0" err="1"/>
              <a:t>No</a:t>
            </a:r>
            <a:r>
              <a:rPr lang="de-DE" dirty="0"/>
              <a:t>. 21 führt in das Themenfeld Integration ein, indem sie eine Integrationsmaßnahme im öffentlichen Dienst diskutieren lässt. </a:t>
            </a:r>
          </a:p>
          <a:p>
            <a:pPr marL="0" indent="0">
              <a:buNone/>
            </a:pPr>
            <a:endParaRPr lang="de-DE" dirty="0"/>
          </a:p>
          <a:p>
            <a:pPr marL="0" indent="0">
              <a:buNone/>
            </a:pPr>
            <a:r>
              <a:rPr lang="de-DE" b="1" dirty="0"/>
              <a:t>Erörtern Sie: </a:t>
            </a:r>
            <a:r>
              <a:rPr lang="de-DE" dirty="0"/>
              <a:t>Wie könnte die Materialauswahl (und somit auch der thematische Schwerpunkt) in der Stunde angepasst werden, um eine – hinsichtlich des </a:t>
            </a:r>
            <a:r>
              <a:rPr lang="de-DE" dirty="0" err="1"/>
              <a:t>Kontroversitätsgebots</a:t>
            </a:r>
            <a:r>
              <a:rPr lang="de-DE" dirty="0"/>
              <a:t> des Beutelsbacher Konsens – sinnvolle kontroverse Darstellung zu ermöglichen? Überlegen Sie dabei auch, inwiefern eine andere Ausgestaltung des Inhalts die Kriterien für Kontroversität nach </a:t>
            </a:r>
            <a:r>
              <a:rPr lang="de-DE" dirty="0" err="1"/>
              <a:t>Drerup</a:t>
            </a:r>
            <a:r>
              <a:rPr lang="de-DE" dirty="0"/>
              <a:t> erfüllt.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4 (Vorbereitung)</a:t>
            </a:r>
          </a:p>
        </p:txBody>
      </p:sp>
    </p:spTree>
    <p:extLst>
      <p:ext uri="{BB962C8B-B14F-4D97-AF65-F5344CB8AC3E}">
        <p14:creationId xmlns:p14="http://schemas.microsoft.com/office/powerpoint/2010/main" val="877649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b="1" dirty="0"/>
              <a:t>Lesen Sie zur Vorbereitung der Seminarsitzung die Kontextinformationen zu Vignette 22 und überlegen Sie sich vor dem Hintergrund der gelesenen Texte, wie die Lehrerin das behandelte Thema kontrovers aufbereitet.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5 (Vorbereitung)</a:t>
            </a:r>
          </a:p>
        </p:txBody>
      </p:sp>
    </p:spTree>
    <p:extLst>
      <p:ext uri="{BB962C8B-B14F-4D97-AF65-F5344CB8AC3E}">
        <p14:creationId xmlns:p14="http://schemas.microsoft.com/office/powerpoint/2010/main" val="3757783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dirty="0"/>
              <a:t>Kernaufgaben</a:t>
            </a:r>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4543277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a:xfrm>
            <a:off x="838200" y="852256"/>
            <a:ext cx="10515600" cy="5324707"/>
          </a:xfrm>
        </p:spPr>
        <p:txBody>
          <a:bodyPr>
            <a:normAutofit fontScale="92500" lnSpcReduction="20000"/>
          </a:bodyPr>
          <a:lstStyle/>
          <a:p>
            <a:pPr marL="0" indent="0">
              <a:buNone/>
            </a:pPr>
            <a:r>
              <a:rPr lang="de-DE" sz="3900" b="1" dirty="0">
                <a:latin typeface="+mj-lt"/>
              </a:rPr>
              <a:t>Aufgabe 6 </a:t>
            </a:r>
          </a:p>
          <a:p>
            <a:pPr marL="0" indent="0">
              <a:buNone/>
            </a:pPr>
            <a:r>
              <a:rPr lang="de-DE" b="1" dirty="0"/>
              <a:t>Geben Sie an, was die Schüler*innen in den vier Abschnitten der Montage tun sollen und wie sich die Klasse dabei verhält. </a:t>
            </a:r>
            <a:r>
              <a:rPr lang="de-DE" dirty="0"/>
              <a:t>Wann verhalten sich die Schüler*innen eher ruhig, wann eher unruhig? An welchen Stellen wirken sie interessiert und engagiert, wann eher abgelenkt?</a:t>
            </a:r>
          </a:p>
          <a:p>
            <a:pPr marL="0" indent="0">
              <a:buNone/>
            </a:pPr>
            <a:endParaRPr lang="de-DE" sz="3500" dirty="0"/>
          </a:p>
          <a:p>
            <a:pPr marL="0" indent="0">
              <a:buNone/>
            </a:pPr>
            <a:r>
              <a:rPr lang="de-DE" sz="3900" b="1" dirty="0">
                <a:latin typeface="+mj-lt"/>
              </a:rPr>
              <a:t>Aufgabe 7</a:t>
            </a:r>
          </a:p>
          <a:p>
            <a:pPr marL="0" indent="0">
              <a:buNone/>
            </a:pPr>
            <a:r>
              <a:rPr lang="de-DE" b="1" dirty="0"/>
              <a:t>Diskutieren Sie, welche Ziele die Lehrerin in dem Unterrichtsausschnitt für die Schüler*innen verfolgt und wie sie durch ihre Unterrichtsführung und methodische Gestaltung auf diese Ziele hinlenkt. </a:t>
            </a:r>
            <a:r>
              <a:rPr lang="de-DE" dirty="0"/>
              <a:t>Beachten Sie dabei neben dem Video auch die Kontextinformationen.</a:t>
            </a:r>
          </a:p>
        </p:txBody>
      </p:sp>
    </p:spTree>
    <p:extLst>
      <p:ext uri="{BB962C8B-B14F-4D97-AF65-F5344CB8AC3E}">
        <p14:creationId xmlns:p14="http://schemas.microsoft.com/office/powerpoint/2010/main" val="27195646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8887B3F-AAA5-4038-B0DA-93FB48F5601E}"/>
              </a:ext>
            </a:extLst>
          </p:cNvPr>
          <p:cNvSpPr>
            <a:spLocks noGrp="1"/>
          </p:cNvSpPr>
          <p:nvPr>
            <p:ph idx="1"/>
          </p:nvPr>
        </p:nvSpPr>
        <p:spPr>
          <a:xfrm>
            <a:off x="838200" y="1825625"/>
            <a:ext cx="10515600" cy="5115106"/>
          </a:xfrm>
        </p:spPr>
        <p:txBody>
          <a:bodyPr>
            <a:normAutofit fontScale="40000" lnSpcReduction="20000"/>
          </a:bodyPr>
          <a:lstStyle/>
          <a:p>
            <a:pPr marL="0" indent="0">
              <a:buNone/>
            </a:pPr>
            <a:r>
              <a:rPr lang="de-DE" dirty="0"/>
              <a:t>Vielleicht ist Ihnen schon bekannt, dass </a:t>
            </a:r>
            <a:r>
              <a:rPr lang="de-DE" b="1" dirty="0"/>
              <a:t>Bildung für nachhaltige Entwicklung </a:t>
            </a:r>
            <a:r>
              <a:rPr lang="de-DE" dirty="0"/>
              <a:t>als fachliches Bildungsziel in sämtlichen Kernlehrplänen für sozialwissenschaftliche Fächer in Nordrhein-Westfalen verankert ist, zum Beispiel:</a:t>
            </a:r>
          </a:p>
          <a:p>
            <a:pPr marL="0" indent="0">
              <a:buNone/>
            </a:pPr>
            <a:endParaRPr lang="de-DE" dirty="0"/>
          </a:p>
          <a:p>
            <a:pPr marL="0" indent="0">
              <a:buNone/>
            </a:pPr>
            <a:r>
              <a:rPr lang="de-DE" i="1" dirty="0"/>
              <a:t>Innerhalb der von allen Fächern zu erfüllenden Querschnittsaufgaben tragen insbesondere auch die Fächer des gesellschaftswissenschaftlichen Aufgabenfeldes im Rahmen der Entwicklung von Gestaltungskompetenz […] zur Sicherung der natürlichen Lebensgrundlagen, auch für kommende Generationen im Sinne einer nachhaltigen Entwicklung […] bei.</a:t>
            </a:r>
            <a:endParaRPr lang="de-DE" dirty="0"/>
          </a:p>
          <a:p>
            <a:pPr marL="0" indent="0">
              <a:buNone/>
            </a:pPr>
            <a:r>
              <a:rPr lang="de-DE" dirty="0"/>
              <a:t>(</a:t>
            </a:r>
            <a:r>
              <a:rPr lang="de-DE" dirty="0">
                <a:hlinkClick r:id="rId2"/>
              </a:rPr>
              <a:t>KLP </a:t>
            </a:r>
            <a:r>
              <a:rPr lang="de-DE" dirty="0" err="1">
                <a:hlinkClick r:id="rId2"/>
              </a:rPr>
              <a:t>SoWi</a:t>
            </a:r>
            <a:r>
              <a:rPr lang="de-DE" dirty="0">
                <a:hlinkClick r:id="rId2"/>
              </a:rPr>
              <a:t> NRW</a:t>
            </a:r>
            <a:r>
              <a:rPr lang="de-DE" dirty="0">
                <a:hlinkClick r:id="rId3"/>
              </a:rPr>
              <a:t> für die gymnasiale Oberstufe</a:t>
            </a:r>
            <a:r>
              <a:rPr lang="de-DE" dirty="0"/>
              <a:t>)</a:t>
            </a:r>
          </a:p>
          <a:p>
            <a:pPr marL="0" indent="0">
              <a:buNone/>
            </a:pPr>
            <a:endParaRPr lang="de-DE" dirty="0"/>
          </a:p>
          <a:p>
            <a:pPr marL="0" indent="0">
              <a:buNone/>
            </a:pPr>
            <a:r>
              <a:rPr lang="de-DE" i="1" dirty="0"/>
              <a:t>Im Rahmen des allgemeinen Bildungs- und Erziehungsauftrags der Schule unterstützt der Unterricht im Fach Politik die Entwicklung einer mündigen und sozial verantwortlichen Persönlichkeit und leistet weitere Beiträge zu fachübergreifenden Querschnittsaufgaben in Schule und Unterricht, hierzu zählen u.a. </a:t>
            </a:r>
            <a:br>
              <a:rPr lang="de-DE" i="1" dirty="0"/>
            </a:br>
            <a:r>
              <a:rPr lang="de-DE" i="1" dirty="0"/>
              <a:t>…</a:t>
            </a:r>
            <a:br>
              <a:rPr lang="de-DE" i="1" dirty="0"/>
            </a:br>
            <a:r>
              <a:rPr lang="de-DE" i="1" dirty="0"/>
              <a:t>Bildung für nachhaltige Entwicklung,</a:t>
            </a:r>
            <a:br>
              <a:rPr lang="de-DE" i="1" dirty="0"/>
            </a:br>
            <a:r>
              <a:rPr lang="de-DE" i="1" dirty="0"/>
              <a:t>…  </a:t>
            </a:r>
            <a:endParaRPr lang="de-DE" dirty="0"/>
          </a:p>
          <a:p>
            <a:pPr marL="0" indent="0">
              <a:buNone/>
            </a:pPr>
            <a:r>
              <a:rPr lang="de-DE" dirty="0"/>
              <a:t>(</a:t>
            </a:r>
            <a:r>
              <a:rPr lang="de-DE" dirty="0">
                <a:hlinkClick r:id="rId4"/>
              </a:rPr>
              <a:t>KLP Politik NRW für Realschulen</a:t>
            </a:r>
            <a:r>
              <a:rPr lang="de-DE" dirty="0"/>
              <a:t>)</a:t>
            </a:r>
          </a:p>
          <a:p>
            <a:pPr marL="0" indent="0">
              <a:buNone/>
            </a:pPr>
            <a:endParaRPr lang="de-DE" dirty="0"/>
          </a:p>
          <a:p>
            <a:pPr marL="0" indent="0">
              <a:buNone/>
            </a:pPr>
            <a:r>
              <a:rPr lang="de-DE" i="1" dirty="0"/>
              <a:t>Bildung und Erziehung in den Bildungsgängen des Berufskollegs gründen sich auf die Werte, die im Grundgesetz, in der Landesverfassung und im Schulgesetz verankert sind. Im Einzelnen sind dies: </a:t>
            </a:r>
            <a:br>
              <a:rPr lang="de-DE" i="1" dirty="0"/>
            </a:br>
            <a:r>
              <a:rPr lang="de-DE" i="1" dirty="0"/>
              <a:t>…</a:t>
            </a:r>
            <a:br>
              <a:rPr lang="de-DE" i="1" dirty="0"/>
            </a:br>
            <a:r>
              <a:rPr lang="de-DE" i="1" dirty="0"/>
              <a:t>Förderung von Gestaltungskompetenz für nachhaltige Entwicklung unter der gleichberechtigten Berücksichtigung von wirtschaftlichen, sozialen/gesellschaftlichen und ökologischen Aspekten (Nachhaltigkeit).</a:t>
            </a:r>
            <a:endParaRPr lang="de-DE" dirty="0"/>
          </a:p>
          <a:p>
            <a:pPr marL="0" indent="0">
              <a:buNone/>
            </a:pPr>
            <a:r>
              <a:rPr lang="de-DE" dirty="0"/>
              <a:t>(</a:t>
            </a:r>
            <a:r>
              <a:rPr lang="de-DE" dirty="0">
                <a:hlinkClick r:id="rId5"/>
              </a:rPr>
              <a:t>Bildungsplan Berufsfachschule </a:t>
            </a:r>
            <a:r>
              <a:rPr lang="de-DE" dirty="0" err="1">
                <a:hlinkClick r:id="rId5"/>
              </a:rPr>
              <a:t>WuV</a:t>
            </a:r>
            <a:r>
              <a:rPr lang="de-DE" dirty="0">
                <a:hlinkClick r:id="rId5"/>
              </a:rPr>
              <a:t> Politik/Gesellschaftslehre</a:t>
            </a:r>
            <a:r>
              <a:rPr lang="de-DE" dirty="0"/>
              <a:t>)</a:t>
            </a:r>
          </a:p>
          <a:p>
            <a:pPr marL="0" indent="0">
              <a:buNone/>
            </a:pPr>
            <a:r>
              <a:rPr lang="de-DE" dirty="0"/>
              <a:t/>
            </a:r>
            <a:br>
              <a:rPr lang="de-DE" dirty="0"/>
            </a:br>
            <a:endParaRPr lang="de-DE" dirty="0"/>
          </a:p>
          <a:p>
            <a:pPr marL="0" indent="0">
              <a:buNone/>
            </a:pPr>
            <a:r>
              <a:rPr lang="de-DE" dirty="0"/>
              <a:t>Mehr Informationen zu Bildung für nachhaltige Entwicklung finden Sie beispielsweise auf den </a:t>
            </a:r>
            <a:r>
              <a:rPr lang="de-DE" dirty="0">
                <a:hlinkClick r:id="rId6"/>
              </a:rPr>
              <a:t>Seiten des Bundesministeriums für Bildung und Forschung</a:t>
            </a:r>
            <a:r>
              <a:rPr lang="de-DE" dirty="0"/>
              <a:t>.</a:t>
            </a:r>
          </a:p>
          <a:p>
            <a:pPr marL="0" indent="0">
              <a:buNone/>
            </a:pPr>
            <a:endParaRPr lang="de-DE" dirty="0"/>
          </a:p>
        </p:txBody>
      </p:sp>
      <p:sp>
        <p:nvSpPr>
          <p:cNvPr id="3" name="Titel 2">
            <a:extLst>
              <a:ext uri="{FF2B5EF4-FFF2-40B4-BE49-F238E27FC236}">
                <a16:creationId xmlns:a16="http://schemas.microsoft.com/office/drawing/2014/main" id="{B2D8B767-3724-4D83-A98A-48ACB69304D6}"/>
              </a:ext>
            </a:extLst>
          </p:cNvPr>
          <p:cNvSpPr>
            <a:spLocks noGrp="1"/>
          </p:cNvSpPr>
          <p:nvPr>
            <p:ph type="title"/>
          </p:nvPr>
        </p:nvSpPr>
        <p:spPr/>
        <p:txBody>
          <a:bodyPr/>
          <a:lstStyle/>
          <a:p>
            <a:r>
              <a:rPr lang="de-DE" dirty="0"/>
              <a:t>BNE in NRW-Lehrplänen</a:t>
            </a:r>
          </a:p>
        </p:txBody>
      </p:sp>
    </p:spTree>
    <p:extLst>
      <p:ext uri="{BB962C8B-B14F-4D97-AF65-F5344CB8AC3E}">
        <p14:creationId xmlns:p14="http://schemas.microsoft.com/office/powerpoint/2010/main" val="40128509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normAutofit fontScale="92500" lnSpcReduction="20000"/>
          </a:bodyPr>
          <a:lstStyle/>
          <a:p>
            <a:pPr marL="0" indent="0">
              <a:buNone/>
            </a:pPr>
            <a:r>
              <a:rPr lang="de-DE" b="1" dirty="0"/>
              <a:t>Diskutieren Sie: Liegt in der Anlage und Durchführung der Stunde bereits eine Form von Indoktrination bzw. Überwältigung vor? </a:t>
            </a:r>
            <a:r>
              <a:rPr lang="de-DE" dirty="0"/>
              <a:t>Unten finden Sie eine mögliche Definition von „Indoktrination“.</a:t>
            </a:r>
          </a:p>
          <a:p>
            <a:pPr marL="0" indent="0">
              <a:buNone/>
            </a:pPr>
            <a:r>
              <a:rPr lang="de-DE" sz="2600" dirty="0"/>
              <a:t>„Indoktrination liegt </a:t>
            </a:r>
            <a:r>
              <a:rPr lang="de-DE" sz="2600" dirty="0">
                <a:latin typeface="Arial" panose="020B0604020202020204" pitchFamily="34" charset="0"/>
                <a:cs typeface="Arial" panose="020B0604020202020204" pitchFamily="34" charset="0"/>
              </a:rPr>
              <a:t>[…] </a:t>
            </a:r>
            <a:r>
              <a:rPr lang="de-DE" sz="2600" dirty="0">
                <a:cs typeface="Arial" panose="020B0604020202020204" pitchFamily="34" charset="0"/>
              </a:rPr>
              <a:t>vor, wenn Doktrinen, also Inhalte von Unterricht, ihre Geltung allein von staatlich-politischer macht aus gewinnen bzw./</a:t>
            </a:r>
            <a:r>
              <a:rPr lang="de-DE" sz="2600" dirty="0" err="1">
                <a:cs typeface="Arial" panose="020B0604020202020204" pitchFamily="34" charset="0"/>
              </a:rPr>
              <a:t>und-oder</a:t>
            </a:r>
            <a:r>
              <a:rPr lang="de-DE" sz="2600" dirty="0">
                <a:cs typeface="Arial" panose="020B0604020202020204" pitchFamily="34" charset="0"/>
              </a:rPr>
              <a:t> Praktiken dominieren, die den Lernenden die Möglichkeit zu Widerspruch, Zweifel und Kritik gegen die zugemuteten Themen, Inhalte und Verhaltensformen systematisch versperren“</a:t>
            </a:r>
          </a:p>
          <a:p>
            <a:pPr marL="0" indent="0">
              <a:buNone/>
            </a:pPr>
            <a:r>
              <a:rPr lang="de-DE" sz="2000" dirty="0" err="1"/>
              <a:t>Tenorth</a:t>
            </a:r>
            <a:r>
              <a:rPr lang="de-DE" sz="2000" dirty="0"/>
              <a:t>, H.-E. (1995). Grenzen der Indoktrination. In Peter </a:t>
            </a:r>
            <a:r>
              <a:rPr lang="de-DE" sz="2000" dirty="0" err="1"/>
              <a:t>Drewek</a:t>
            </a:r>
            <a:r>
              <a:rPr lang="de-DE" sz="2000" dirty="0"/>
              <a:t> et al. (Hrsg.), </a:t>
            </a:r>
            <a:r>
              <a:rPr lang="de-DE" sz="2000" i="1" dirty="0"/>
              <a:t>Ambivalenzen der Pädagogik – Zur Bildungsgeschichte der Aufklärung und des 20. Jahrhunderts</a:t>
            </a:r>
            <a:r>
              <a:rPr lang="de-DE" sz="2000" dirty="0"/>
              <a:t>. Beltz. 335-350.</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8 </a:t>
            </a:r>
          </a:p>
        </p:txBody>
      </p:sp>
    </p:spTree>
    <p:extLst>
      <p:ext uri="{BB962C8B-B14F-4D97-AF65-F5344CB8AC3E}">
        <p14:creationId xmlns:p14="http://schemas.microsoft.com/office/powerpoint/2010/main" val="136205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A181A68-3E63-4BC9-A94F-B98993EDDB49}"/>
              </a:ext>
            </a:extLst>
          </p:cNvPr>
          <p:cNvSpPr>
            <a:spLocks noGrp="1"/>
          </p:cNvSpPr>
          <p:nvPr>
            <p:ph idx="1"/>
          </p:nvPr>
        </p:nvSpPr>
        <p:spPr/>
        <p:txBody>
          <a:bodyPr>
            <a:normAutofit/>
          </a:bodyPr>
          <a:lstStyle/>
          <a:p>
            <a:pPr marL="0" indent="0">
              <a:buNone/>
            </a:pPr>
            <a:r>
              <a:rPr lang="de-DE" dirty="0"/>
              <a:t>In diesen Folien finden Sie Aufgaben zum Modulteil </a:t>
            </a:r>
            <a:r>
              <a:rPr lang="de-DE" b="1" dirty="0">
                <a:latin typeface="+mj-lt"/>
              </a:rPr>
              <a:t>C4</a:t>
            </a:r>
            <a:r>
              <a:rPr lang="de-DE" dirty="0"/>
              <a:t> des Projekts </a:t>
            </a:r>
            <a:r>
              <a:rPr lang="de-DE" dirty="0" err="1"/>
              <a:t>LArS.nrw</a:t>
            </a:r>
            <a:r>
              <a:rPr lang="de-DE" dirty="0"/>
              <a:t>. Die Aufgaben beziehen sich auf die Animationsvideos No. 21 („ Probleme der Integration“) und No. 22 („Umweltschutz umgekehrt“).</a:t>
            </a:r>
          </a:p>
          <a:p>
            <a:pPr marL="0" indent="0">
              <a:buNone/>
            </a:pPr>
            <a:r>
              <a:rPr lang="de-DE" dirty="0"/>
              <a:t>Die Folien stellen ein alternatives Materialangebot zu den digitalen H5P-Lernumgebungen von </a:t>
            </a:r>
            <a:r>
              <a:rPr lang="de-DE" dirty="0" err="1"/>
              <a:t>LArS.nrw</a:t>
            </a:r>
            <a:r>
              <a:rPr lang="de-DE" dirty="0"/>
              <a:t> dar. Das vollständige Material sowie Handreichungen zur Verwendung finden Sie über das Portal </a:t>
            </a:r>
            <a:r>
              <a:rPr lang="de-DE" dirty="0" err="1">
                <a:hlinkClick r:id="rId2"/>
              </a:rPr>
              <a:t>ORCA.nrw</a:t>
            </a:r>
            <a:r>
              <a:rPr lang="de-DE" dirty="0"/>
              <a:t>.</a:t>
            </a:r>
          </a:p>
        </p:txBody>
      </p:sp>
      <p:sp>
        <p:nvSpPr>
          <p:cNvPr id="3" name="Titel 2">
            <a:extLst>
              <a:ext uri="{FF2B5EF4-FFF2-40B4-BE49-F238E27FC236}">
                <a16:creationId xmlns:a16="http://schemas.microsoft.com/office/drawing/2014/main" id="{7EFCCB72-F5CC-4D19-84EF-D4A9A10BFFE0}"/>
              </a:ext>
            </a:extLst>
          </p:cNvPr>
          <p:cNvSpPr>
            <a:spLocks noGrp="1"/>
          </p:cNvSpPr>
          <p:nvPr>
            <p:ph type="title"/>
          </p:nvPr>
        </p:nvSpPr>
        <p:spPr/>
        <p:txBody>
          <a:bodyPr/>
          <a:lstStyle/>
          <a:p>
            <a:r>
              <a:rPr lang="de-DE" dirty="0"/>
              <a:t>Hinweis zu diesen Folien</a:t>
            </a:r>
          </a:p>
        </p:txBody>
      </p:sp>
    </p:spTree>
    <p:extLst>
      <p:ext uri="{BB962C8B-B14F-4D97-AF65-F5344CB8AC3E}">
        <p14:creationId xmlns:p14="http://schemas.microsoft.com/office/powerpoint/2010/main" val="8382641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927A6-9FEC-4937-A628-4D2B47BCBE17}"/>
              </a:ext>
            </a:extLst>
          </p:cNvPr>
          <p:cNvSpPr>
            <a:spLocks noGrp="1"/>
          </p:cNvSpPr>
          <p:nvPr>
            <p:ph type="title"/>
          </p:nvPr>
        </p:nvSpPr>
        <p:spPr/>
        <p:txBody>
          <a:bodyPr/>
          <a:lstStyle/>
          <a:p>
            <a:r>
              <a:rPr lang="de-DE"/>
              <a:t>Nachbereitende Aufgaben</a:t>
            </a:r>
            <a:endParaRPr lang="de-DE" dirty="0"/>
          </a:p>
        </p:txBody>
      </p:sp>
      <p:sp>
        <p:nvSpPr>
          <p:cNvPr id="3" name="Textplatzhalter 2">
            <a:extLst>
              <a:ext uri="{FF2B5EF4-FFF2-40B4-BE49-F238E27FC236}">
                <a16:creationId xmlns:a16="http://schemas.microsoft.com/office/drawing/2014/main" id="{913CACD9-935E-4B47-9F41-7C78F7A68994}"/>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601603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6730224-6D93-4FB2-B46F-C52E216F0B5B}"/>
              </a:ext>
            </a:extLst>
          </p:cNvPr>
          <p:cNvSpPr>
            <a:spLocks noGrp="1"/>
          </p:cNvSpPr>
          <p:nvPr>
            <p:ph idx="1"/>
          </p:nvPr>
        </p:nvSpPr>
        <p:spPr/>
        <p:txBody>
          <a:bodyPr/>
          <a:lstStyle/>
          <a:p>
            <a:pPr marL="0" indent="0">
              <a:buNone/>
            </a:pPr>
            <a:r>
              <a:rPr lang="de-DE" b="1" dirty="0"/>
              <a:t>Lesen Sie den Beitrag von Bernd </a:t>
            </a:r>
            <a:r>
              <a:rPr lang="de-DE" b="1" dirty="0" err="1"/>
              <a:t>Overwien</a:t>
            </a:r>
            <a:r>
              <a:rPr lang="de-DE" b="1" dirty="0"/>
              <a:t> zu Umwelt und nachhaltiger Entwicklung als Aufgaben der politischen Bildung:</a:t>
            </a:r>
            <a:r>
              <a:rPr lang="de-DE" dirty="0"/>
              <a:t> </a:t>
            </a:r>
            <a:r>
              <a:rPr lang="de-DE" dirty="0">
                <a:hlinkClick r:id="rId2"/>
              </a:rPr>
              <a:t>https://www.bpb.de/gesellschaft/bildung/politische-bildung/193097/umwelt-und-nachhaltige-entwicklung?p=0</a:t>
            </a:r>
            <a:endParaRPr lang="de-DE" dirty="0"/>
          </a:p>
        </p:txBody>
      </p:sp>
      <p:sp>
        <p:nvSpPr>
          <p:cNvPr id="3" name="Titel 2">
            <a:extLst>
              <a:ext uri="{FF2B5EF4-FFF2-40B4-BE49-F238E27FC236}">
                <a16:creationId xmlns:a16="http://schemas.microsoft.com/office/drawing/2014/main" id="{33BEA22D-EF24-4712-A21C-C0C8FB0CD88F}"/>
              </a:ext>
            </a:extLst>
          </p:cNvPr>
          <p:cNvSpPr>
            <a:spLocks noGrp="1"/>
          </p:cNvSpPr>
          <p:nvPr>
            <p:ph type="title"/>
          </p:nvPr>
        </p:nvSpPr>
        <p:spPr/>
        <p:txBody>
          <a:bodyPr/>
          <a:lstStyle/>
          <a:p>
            <a:r>
              <a:rPr lang="de-DE" dirty="0"/>
              <a:t>Lektüreauftrag</a:t>
            </a:r>
          </a:p>
        </p:txBody>
      </p:sp>
    </p:spTree>
    <p:extLst>
      <p:ext uri="{BB962C8B-B14F-4D97-AF65-F5344CB8AC3E}">
        <p14:creationId xmlns:p14="http://schemas.microsoft.com/office/powerpoint/2010/main" val="2503479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b="1" dirty="0"/>
              <a:t>Entwickeln Sie Vorschläge, wie das Inhaltsfeld „Umweltschutz“ im Unterricht exemplarisch und kontrovers aufbereitet werden kann, ohne eine falsche Ausgewogenheit von Pro- und Contra-Positionen (wie zum Beispiel beim Thema „Braucht man Umweltschutz?“) zu erzeugen. </a:t>
            </a:r>
            <a:r>
              <a:rPr lang="de-DE" dirty="0"/>
              <a:t>Nehmen Sie dabei Bezug auf Ihre Diskussion zu den vorherigen Aufgaben.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9</a:t>
            </a:r>
          </a:p>
        </p:txBody>
      </p:sp>
    </p:spTree>
    <p:extLst>
      <p:ext uri="{BB962C8B-B14F-4D97-AF65-F5344CB8AC3E}">
        <p14:creationId xmlns:p14="http://schemas.microsoft.com/office/powerpoint/2010/main" val="33340324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9C72ED1E-D272-40EE-B6B0-202C234E02AB}"/>
              </a:ext>
            </a:extLst>
          </p:cNvPr>
          <p:cNvSpPr>
            <a:spLocks noGrp="1"/>
          </p:cNvSpPr>
          <p:nvPr>
            <p:ph idx="1"/>
          </p:nvPr>
        </p:nvSpPr>
        <p:spPr/>
        <p:txBody>
          <a:bodyPr/>
          <a:lstStyle/>
          <a:p>
            <a:pPr marL="0" indent="0">
              <a:buNone/>
            </a:pPr>
            <a:r>
              <a:rPr lang="de-DE" dirty="0"/>
              <a:t>Das Inhaltsfeld „Umweltschutz“ ist sehr umfangreich – ein besonders wichtiges und im Animationsfilm auch angeschnittenes Thema ist dabei die Klimakrise. </a:t>
            </a:r>
            <a:r>
              <a:rPr lang="de-DE" b="1" dirty="0"/>
              <a:t>Erörtern Sie, inwiefern die Diskussion der Klimakrise eine Herausforderung für die Einhaltung des </a:t>
            </a:r>
            <a:r>
              <a:rPr lang="de-DE" b="1" dirty="0" err="1"/>
              <a:t>Kontroversitätsgebots</a:t>
            </a:r>
            <a:r>
              <a:rPr lang="de-DE" b="1" dirty="0"/>
              <a:t> darstellt. </a:t>
            </a:r>
          </a:p>
        </p:txBody>
      </p:sp>
      <p:sp>
        <p:nvSpPr>
          <p:cNvPr id="2" name="Titel 1">
            <a:extLst>
              <a:ext uri="{FF2B5EF4-FFF2-40B4-BE49-F238E27FC236}">
                <a16:creationId xmlns:a16="http://schemas.microsoft.com/office/drawing/2014/main" id="{A32488A2-89EC-49AE-82A8-666F24FADE72}"/>
              </a:ext>
            </a:extLst>
          </p:cNvPr>
          <p:cNvSpPr>
            <a:spLocks noGrp="1"/>
          </p:cNvSpPr>
          <p:nvPr>
            <p:ph type="title"/>
          </p:nvPr>
        </p:nvSpPr>
        <p:spPr>
          <a:xfrm>
            <a:off x="838200" y="781050"/>
            <a:ext cx="10515600" cy="909638"/>
          </a:xfrm>
        </p:spPr>
        <p:txBody>
          <a:bodyPr>
            <a:normAutofit/>
          </a:bodyPr>
          <a:lstStyle/>
          <a:p>
            <a:r>
              <a:rPr lang="de-DE" sz="3600" b="1" dirty="0"/>
              <a:t>Aufgabe 10</a:t>
            </a:r>
          </a:p>
        </p:txBody>
      </p:sp>
    </p:spTree>
    <p:extLst>
      <p:ext uri="{BB962C8B-B14F-4D97-AF65-F5344CB8AC3E}">
        <p14:creationId xmlns:p14="http://schemas.microsoft.com/office/powerpoint/2010/main" val="21121584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B04F2F0-649B-4A0E-A6A5-E401AD4EC0AE}"/>
              </a:ext>
            </a:extLst>
          </p:cNvPr>
          <p:cNvSpPr>
            <a:spLocks noGrp="1"/>
          </p:cNvSpPr>
          <p:nvPr>
            <p:ph idx="1"/>
          </p:nvPr>
        </p:nvSpPr>
        <p:spPr>
          <a:xfrm>
            <a:off x="838200" y="1825625"/>
            <a:ext cx="10515600" cy="4759902"/>
          </a:xfrm>
        </p:spPr>
        <p:txBody>
          <a:bodyPr>
            <a:normAutofit fontScale="55000" lnSpcReduction="20000"/>
          </a:bodyPr>
          <a:lstStyle/>
          <a:p>
            <a:pPr marL="0" indent="0" algn="ctr">
              <a:buNone/>
            </a:pPr>
            <a:r>
              <a:rPr lang="de-DE" sz="3600" dirty="0">
                <a:latin typeface="+mj-lt"/>
              </a:rPr>
              <a:t>Kontakt für Modul C – Critical </a:t>
            </a:r>
            <a:r>
              <a:rPr lang="de-DE" sz="3600" dirty="0" err="1">
                <a:latin typeface="+mj-lt"/>
              </a:rPr>
              <a:t>Incidents</a:t>
            </a:r>
            <a:endParaRPr lang="de-DE" sz="3600" dirty="0">
              <a:latin typeface="+mj-lt"/>
            </a:endParaRPr>
          </a:p>
          <a:p>
            <a:pPr marL="0" indent="0" algn="ctr">
              <a:buNone/>
            </a:pPr>
            <a:endParaRPr lang="de-DE" sz="3600" dirty="0">
              <a:latin typeface="+mj-lt"/>
            </a:endParaRPr>
          </a:p>
          <a:p>
            <a:pPr marL="0" indent="0">
              <a:buNone/>
            </a:pPr>
            <a:r>
              <a:rPr lang="de-DE" b="1" dirty="0">
                <a:latin typeface="+mj-lt"/>
              </a:rPr>
              <a:t>Projektleitung am Standort Wuppertal</a:t>
            </a:r>
            <a:endParaRPr lang="de-DE" dirty="0">
              <a:latin typeface="+mj-lt"/>
            </a:endParaRPr>
          </a:p>
          <a:p>
            <a:pPr marL="0" indent="0">
              <a:buNone/>
            </a:pPr>
            <a:r>
              <a:rPr lang="de-DE" u="sng" dirty="0">
                <a:hlinkClick r:id="rId2"/>
              </a:rPr>
              <a:t>(Vertr.-)Prof. Dr. Katrin Hahn-Laudenberg</a:t>
            </a:r>
            <a:r>
              <a:rPr lang="de-DE" dirty="0"/>
              <a:t> </a:t>
            </a:r>
            <a:r>
              <a:rPr lang="de-DE" u="sng" dirty="0">
                <a:hlinkClick r:id="rId3"/>
              </a:rPr>
              <a:t>(jetzt Universität Leipzig)</a:t>
            </a:r>
            <a:r>
              <a:rPr lang="de-DE" dirty="0"/>
              <a:t> und </a:t>
            </a:r>
            <a:r>
              <a:rPr lang="de-DE" u="sng" dirty="0">
                <a:hlinkClick r:id="rId4"/>
              </a:rPr>
              <a:t>AR Dr. Kerstin Westerfeld</a:t>
            </a:r>
            <a:endParaRPr lang="de-DE" dirty="0"/>
          </a:p>
          <a:p>
            <a:pPr marL="0" indent="0">
              <a:buNone/>
            </a:pPr>
            <a:r>
              <a:rPr lang="de-DE" dirty="0"/>
              <a:t>Didaktik der Sozialwissenschaften</a:t>
            </a:r>
          </a:p>
          <a:p>
            <a:pPr marL="0" indent="0">
              <a:buNone/>
            </a:pPr>
            <a:r>
              <a:rPr lang="de-DE" dirty="0"/>
              <a:t>Gaußstraße 20, 42119 Wuppertal</a:t>
            </a:r>
          </a:p>
          <a:p>
            <a:pPr marL="0" indent="0">
              <a:buNone/>
            </a:pPr>
            <a:r>
              <a:rPr lang="de-DE" dirty="0"/>
              <a:t>E-Mails: </a:t>
            </a:r>
            <a:r>
              <a:rPr lang="de-DE" u="sng" dirty="0" err="1">
                <a:hlinkClick r:id="rId5"/>
              </a:rPr>
              <a:t>katrin.hahn-laudenberg</a:t>
            </a:r>
            <a:r>
              <a:rPr lang="de-DE" u="sng" dirty="0">
                <a:hlinkClick r:id="rId5"/>
              </a:rPr>
              <a:t>{at}uni-leipzig.de</a:t>
            </a:r>
            <a:r>
              <a:rPr lang="de-DE" dirty="0"/>
              <a:t> &amp; </a:t>
            </a:r>
            <a:r>
              <a:rPr lang="de-DE" u="sng" dirty="0" err="1">
                <a:hlinkClick r:id="rId6"/>
              </a:rPr>
              <a:t>kwesterfeld</a:t>
            </a:r>
            <a:r>
              <a:rPr lang="de-DE" u="sng" dirty="0">
                <a:hlinkClick r:id="rId6"/>
              </a:rPr>
              <a:t>{at}uni-wuppertal.de</a:t>
            </a:r>
            <a:endParaRPr lang="de-DE" u="sng" dirty="0"/>
          </a:p>
          <a:p>
            <a:pPr marL="0" indent="0">
              <a:buNone/>
            </a:pPr>
            <a:r>
              <a:rPr lang="de-DE" dirty="0"/>
              <a:t> </a:t>
            </a:r>
          </a:p>
          <a:p>
            <a:pPr marL="0" indent="0">
              <a:buNone/>
            </a:pPr>
            <a:r>
              <a:rPr lang="de-DE" b="1" dirty="0">
                <a:latin typeface="+mj-lt"/>
              </a:rPr>
              <a:t>Projektmitarbeiter</a:t>
            </a:r>
            <a:endParaRPr lang="de-DE" dirty="0">
              <a:latin typeface="+mj-lt"/>
            </a:endParaRPr>
          </a:p>
          <a:p>
            <a:pPr marL="0" indent="0">
              <a:buNone/>
            </a:pPr>
            <a:r>
              <a:rPr lang="de-DE" u="sng" dirty="0">
                <a:hlinkClick r:id="rId7"/>
              </a:rPr>
              <a:t>Marcus Kindlinger</a:t>
            </a:r>
            <a:r>
              <a:rPr lang="de-DE" dirty="0"/>
              <a:t> </a:t>
            </a:r>
            <a:r>
              <a:rPr lang="de-DE" u="sng" dirty="0">
                <a:hlinkClick r:id="rId8"/>
              </a:rPr>
              <a:t>(ab 1. Oktober 2022 Universität Leipzig)</a:t>
            </a:r>
            <a:endParaRPr lang="de-DE" dirty="0"/>
          </a:p>
          <a:p>
            <a:pPr marL="0" indent="0">
              <a:buNone/>
            </a:pPr>
            <a:r>
              <a:rPr lang="de-DE" dirty="0"/>
              <a:t>E-Mail: </a:t>
            </a:r>
            <a:r>
              <a:rPr lang="de-DE" u="sng" dirty="0" err="1">
                <a:hlinkClick r:id="rId9"/>
              </a:rPr>
              <a:t>kindlinger</a:t>
            </a:r>
            <a:r>
              <a:rPr lang="de-DE" u="sng" dirty="0">
                <a:hlinkClick r:id="rId9"/>
              </a:rPr>
              <a:t>{at}uni-wuppertal.de</a:t>
            </a:r>
            <a:endParaRPr lang="de-DE" dirty="0"/>
          </a:p>
          <a:p>
            <a:pPr marL="0" indent="0">
              <a:buNone/>
            </a:pPr>
            <a:r>
              <a:rPr lang="de-DE" dirty="0"/>
              <a:t> </a:t>
            </a:r>
          </a:p>
          <a:p>
            <a:pPr marL="0" indent="0">
              <a:buNone/>
            </a:pPr>
            <a:r>
              <a:rPr lang="de-DE" b="1" dirty="0">
                <a:latin typeface="+mj-lt"/>
              </a:rPr>
              <a:t>Wissenschaftliche Hilfskraft</a:t>
            </a:r>
            <a:endParaRPr lang="de-DE" dirty="0">
              <a:latin typeface="+mj-lt"/>
            </a:endParaRPr>
          </a:p>
          <a:p>
            <a:pPr marL="0" indent="0">
              <a:buNone/>
            </a:pPr>
            <a:r>
              <a:rPr lang="de-DE" u="sng" dirty="0">
                <a:hlinkClick r:id="rId10"/>
              </a:rPr>
              <a:t>Korcan Yeşil</a:t>
            </a:r>
            <a:r>
              <a:rPr lang="de-DE" dirty="0"/>
              <a:t> </a:t>
            </a:r>
            <a:r>
              <a:rPr lang="de-DE" u="sng" dirty="0">
                <a:hlinkClick r:id="rId11"/>
              </a:rPr>
              <a:t>(jetzt Universität Leipzig)</a:t>
            </a:r>
            <a:endParaRPr lang="de-DE" dirty="0"/>
          </a:p>
          <a:p>
            <a:pPr marL="0" indent="0">
              <a:buNone/>
            </a:pPr>
            <a:r>
              <a:rPr lang="de-DE" dirty="0"/>
              <a:t>E-Mail: </a:t>
            </a:r>
            <a:r>
              <a:rPr lang="de-DE" u="sng" dirty="0" err="1">
                <a:hlinkClick r:id="rId12"/>
              </a:rPr>
              <a:t>korcan.yesil</a:t>
            </a:r>
            <a:r>
              <a:rPr lang="de-DE" u="sng" dirty="0">
                <a:hlinkClick r:id="rId12"/>
              </a:rPr>
              <a:t>{at}uni-leipzig.de</a:t>
            </a:r>
            <a:endParaRPr lang="de-DE" dirty="0"/>
          </a:p>
          <a:p>
            <a:pPr marL="0" indent="0">
              <a:buNone/>
            </a:pPr>
            <a:endParaRPr lang="de-DE" dirty="0"/>
          </a:p>
          <a:p>
            <a:pPr marL="0" indent="0">
              <a:buNone/>
            </a:pPr>
            <a:endParaRPr lang="de-DE" dirty="0"/>
          </a:p>
        </p:txBody>
      </p:sp>
      <p:sp>
        <p:nvSpPr>
          <p:cNvPr id="4" name="Titel 1">
            <a:extLst>
              <a:ext uri="{FF2B5EF4-FFF2-40B4-BE49-F238E27FC236}">
                <a16:creationId xmlns:a16="http://schemas.microsoft.com/office/drawing/2014/main" id="{724978EC-8DE2-43ED-899D-51723B0E5F80}"/>
              </a:ext>
            </a:extLst>
          </p:cNvPr>
          <p:cNvSpPr>
            <a:spLocks noGrp="1"/>
          </p:cNvSpPr>
          <p:nvPr>
            <p:ph type="title"/>
          </p:nvPr>
        </p:nvSpPr>
        <p:spPr>
          <a:xfrm>
            <a:off x="838200" y="771525"/>
            <a:ext cx="10515600" cy="919163"/>
          </a:xfrm>
        </p:spPr>
        <p:txBody>
          <a:bodyPr/>
          <a:lstStyle/>
          <a:p>
            <a:pPr algn="ctr"/>
            <a:r>
              <a:rPr lang="de-DE" dirty="0"/>
              <a:t>Kontaktinformationen</a:t>
            </a:r>
          </a:p>
        </p:txBody>
      </p:sp>
    </p:spTree>
    <p:extLst>
      <p:ext uri="{BB962C8B-B14F-4D97-AF65-F5344CB8AC3E}">
        <p14:creationId xmlns:p14="http://schemas.microsoft.com/office/powerpoint/2010/main" val="18751723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Dortmund. Projektleitung Standort Wuppertal: Vertr.-Prof. Dr. Katrin Hahn-Laudenberg, Bergische Universität Wuppertal. Projektleitung Standort Duisburg-Essen: Prof. Dr. Sabine Manzel, Universität Duisburg-Essen. </a:t>
            </a:r>
          </a:p>
          <a:p>
            <a:pPr marL="0" indent="0">
              <a:lnSpc>
                <a:spcPct val="120000"/>
              </a:lnSpc>
              <a:buNone/>
            </a:pPr>
            <a:r>
              <a:rPr lang="de-DE" dirty="0"/>
              <a:t>Koordination: Dr. Jutta Teuwsen. Wissenschaftliche Mitarbeit: Simon Filler, Frederik Heyen, Marcus Kindlinger. Unterstützung und Beratung: AR Dr. Kerstin Westerfeld. Studentische 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4133850"/>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a:cs typeface="Arial" panose="020B0604020202020204" pitchFamily="34" charset="0"/>
              </a:rPr>
              <a:t>Dieses Dokument ist lizensiert unter Creative Commons – Attribution-Share-</a:t>
            </a:r>
            <a:r>
              <a:rPr lang="de-DE" dirty="0" err="1">
                <a:cs typeface="Arial" panose="020B0604020202020204" pitchFamily="34" charset="0"/>
              </a:rPr>
              <a:t>Alike</a:t>
            </a:r>
            <a:r>
              <a:rPr lang="de-DE" dirty="0">
                <a:cs typeface="Arial" panose="020B0604020202020204" pitchFamily="34" charset="0"/>
              </a:rPr>
              <a:t> 4.0 International (CC BY-SA 4.0); ausgenommen sind die Logos und die Karikatur</a:t>
            </a:r>
            <a:r>
              <a:rPr lang="de-DE" dirty="0">
                <a:cs typeface="Arial" panose="020B0604020202020204" pitchFamily="34" charset="0"/>
              </a:rPr>
              <a:t>. Bei Verwendung bitte wie folgt angeben: </a:t>
            </a:r>
            <a:r>
              <a:rPr lang="de-DE" dirty="0" smtClean="0">
                <a:cs typeface="Arial" panose="020B0604020202020204" pitchFamily="34" charset="0"/>
              </a:rPr>
              <a:t>„Seminarfolien </a:t>
            </a:r>
            <a:r>
              <a:rPr lang="de-DE" dirty="0">
                <a:cs typeface="Arial" panose="020B0604020202020204" pitchFamily="34" charset="0"/>
              </a:rPr>
              <a:t>, Modul C, Modulteil C4 Kontroverse Themen im Unterricht“ BY LArS.nrw</a:t>
            </a:r>
            <a:endParaRPr lang="de-DE" dirty="0">
              <a:cs typeface="Arial" panose="020B0604020202020204" pitchFamily="34" charset="0"/>
            </a:endParaRPr>
          </a:p>
          <a:p>
            <a:pPr>
              <a:lnSpc>
                <a:spcPct val="120000"/>
              </a:lnSpc>
            </a:pPr>
            <a:endParaRPr lang="de-DE" dirty="0"/>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adec="http://schemas.microsoft.com/office/drawing/2017/decorative" xmlns=""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27353"/>
            <a:ext cx="1571625" cy="552193"/>
          </a:xfrm>
          <a:prstGeom prst="rect">
            <a:avLst/>
          </a:prstGeom>
        </p:spPr>
      </p:pic>
    </p:spTree>
    <p:extLst>
      <p:ext uri="{BB962C8B-B14F-4D97-AF65-F5344CB8AC3E}">
        <p14:creationId xmlns:p14="http://schemas.microsoft.com/office/powerpoint/2010/main" val="3787327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3D3187E-444D-466C-A20E-0349AAC0B99C}"/>
              </a:ext>
            </a:extLst>
          </p:cNvPr>
          <p:cNvSpPr>
            <a:spLocks noGrp="1"/>
          </p:cNvSpPr>
          <p:nvPr>
            <p:ph idx="1"/>
          </p:nvPr>
        </p:nvSpPr>
        <p:spPr/>
        <p:txBody>
          <a:bodyPr>
            <a:normAutofit fontScale="70000" lnSpcReduction="20000"/>
          </a:bodyPr>
          <a:lstStyle/>
          <a:p>
            <a:pPr marL="0" indent="0">
              <a:buNone/>
            </a:pPr>
            <a:r>
              <a:rPr lang="de-DE" dirty="0"/>
              <a:t>Das Projekt „</a:t>
            </a:r>
            <a:r>
              <a:rPr lang="de-DE" b="1" dirty="0"/>
              <a:t>L</a:t>
            </a:r>
            <a:r>
              <a:rPr lang="de-DE" dirty="0"/>
              <a:t>ernen mit </a:t>
            </a:r>
            <a:r>
              <a:rPr lang="de-DE" b="1" dirty="0"/>
              <a:t>A</a:t>
            </a:r>
            <a:r>
              <a:rPr lang="de-DE" dirty="0"/>
              <a:t>nimationsfilmen </a:t>
            </a:r>
            <a:r>
              <a:rPr lang="de-DE" b="1" dirty="0"/>
              <a:t>r</a:t>
            </a:r>
            <a:r>
              <a:rPr lang="de-DE" dirty="0"/>
              <a:t>ealer </a:t>
            </a:r>
            <a:r>
              <a:rPr lang="de-DE" b="1" dirty="0"/>
              <a:t>S</a:t>
            </a:r>
            <a:r>
              <a:rPr lang="de-DE" dirty="0"/>
              <a:t>zenen sozialwissenschaftlicher Unterrichtsfächer“ (kurz: </a:t>
            </a:r>
            <a:r>
              <a:rPr lang="de-DE" dirty="0" err="1"/>
              <a:t>LArS.nrw</a:t>
            </a:r>
            <a:r>
              <a:rPr lang="de-DE" dirty="0"/>
              <a:t>) erschließt in For­schung und Lehre das Potential von Animationen realer Unterrichtsszenen für die Leh­rer­bil­dung im Fach Sozial­wissen­schaf­ten. Animierte Darstellungen von Un­ter­richt sind eine Form der Praxisrepräsentation (Grossmann et al., 2009). Sie ermöglichen situiertes Ler­nen, das heißt theoretische Konzepte wer­den an konkreten Unterrichtsbeispielen kontextualisiert. </a:t>
            </a:r>
          </a:p>
          <a:p>
            <a:pPr marL="0" indent="0">
              <a:buNone/>
            </a:pPr>
            <a:r>
              <a:rPr lang="de-DE" dirty="0"/>
              <a:t>In der Leh­rer­bil­dung wer­den bislang vor allem Unterrichtsvideos und Transkriptionen eingesetzt. Animationen realer Unterrichtsszenen stellen demgegenüber Neuland dar. Sie er­lau­ben eine gezielte Darstellung fachdidaktisch relevanter Aspekte des Unterrichtens bei reduzierter Individualität der Schüler- und Lehrercharaktere. In dem Projekt entstehen Forschungs­arbeiten zu differentiellen Wirkungen der Vignettenformate Animation, Unterrichtsvideo und Transkript (</a:t>
            </a:r>
            <a:r>
              <a:rPr lang="de-DE" dirty="0" err="1"/>
              <a:t>JProf</a:t>
            </a:r>
            <a:r>
              <a:rPr lang="de-DE" dirty="0"/>
              <a:t>. Dr. Gronostay) sowie zwei Promotionsprojekte und eine Masterarbeit.</a:t>
            </a:r>
          </a:p>
        </p:txBody>
      </p:sp>
      <p:sp>
        <p:nvSpPr>
          <p:cNvPr id="3" name="Titel 2">
            <a:extLst>
              <a:ext uri="{FF2B5EF4-FFF2-40B4-BE49-F238E27FC236}">
                <a16:creationId xmlns:a16="http://schemas.microsoft.com/office/drawing/2014/main" id="{091C5BC6-DCAA-411D-B3A2-9668B68FD8B0}"/>
              </a:ext>
            </a:extLst>
          </p:cNvPr>
          <p:cNvSpPr>
            <a:spLocks noGrp="1"/>
          </p:cNvSpPr>
          <p:nvPr>
            <p:ph type="title"/>
          </p:nvPr>
        </p:nvSpPr>
        <p:spPr/>
        <p:txBody>
          <a:bodyPr>
            <a:normAutofit/>
          </a:bodyPr>
          <a:lstStyle/>
          <a:p>
            <a:r>
              <a:rPr lang="de-DE" b="1" dirty="0"/>
              <a:t>Das Projekt </a:t>
            </a:r>
            <a:r>
              <a:rPr lang="de-DE" b="1" dirty="0" err="1"/>
              <a:t>LArS.nrw</a:t>
            </a:r>
            <a:endParaRPr lang="de-DE" dirty="0"/>
          </a:p>
        </p:txBody>
      </p:sp>
    </p:spTree>
    <p:extLst>
      <p:ext uri="{BB962C8B-B14F-4D97-AF65-F5344CB8AC3E}">
        <p14:creationId xmlns:p14="http://schemas.microsoft.com/office/powerpoint/2010/main" val="2198720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76CD4F7-F1D0-4788-B5A6-09382A4DEA90}"/>
              </a:ext>
            </a:extLst>
          </p:cNvPr>
          <p:cNvSpPr>
            <a:spLocks noGrp="1"/>
          </p:cNvSpPr>
          <p:nvPr>
            <p:ph idx="1"/>
          </p:nvPr>
        </p:nvSpPr>
        <p:spPr/>
        <p:txBody>
          <a:bodyPr>
            <a:normAutofit fontScale="55000" lnSpcReduction="20000"/>
          </a:bodyPr>
          <a:lstStyle/>
          <a:p>
            <a:pPr marL="0" indent="0">
              <a:buNone/>
            </a:pPr>
            <a:r>
              <a:rPr lang="de-DE" b="1" dirty="0"/>
              <a:t>Das Arbeitsmaterial von </a:t>
            </a:r>
            <a:r>
              <a:rPr lang="de-DE" b="1" dirty="0" err="1"/>
              <a:t>LArS.nrw</a:t>
            </a:r>
            <a:r>
              <a:rPr lang="de-DE" b="1" dirty="0"/>
              <a:t> ist in Modul C nach folgender Struktur aufgebaut:</a:t>
            </a:r>
          </a:p>
          <a:p>
            <a:pPr marL="0" indent="0">
              <a:buNone/>
            </a:pPr>
            <a:endParaRPr lang="de-DE" dirty="0"/>
          </a:p>
          <a:p>
            <a:pPr marL="0" indent="0">
              <a:buNone/>
            </a:pPr>
            <a:r>
              <a:rPr lang="de-DE" b="1" dirty="0">
                <a:latin typeface="+mj-lt"/>
              </a:rPr>
              <a:t>Vorbereitende Aufgaben</a:t>
            </a:r>
            <a:endParaRPr lang="de-DE" dirty="0">
              <a:latin typeface="+mj-lt"/>
            </a:endParaRPr>
          </a:p>
          <a:p>
            <a:pPr marL="0" indent="0">
              <a:buNone/>
            </a:pPr>
            <a:r>
              <a:rPr lang="de-DE" dirty="0"/>
              <a:t>Für jeden Modulteil werden vorbereitende Aufgaben angeboten. Diese dienen zusammen mit der angegebenen fachdidaktischen Literatur der Aktivierung und Überprüfung des eigenen Wissens und führen in die Thematik der Seminarsitzungen ein. Außer im Modulteil 1 ("Problematische Präkonzepte") wird dabei schon mit einem Animationsfilm gearbeitet. </a:t>
            </a:r>
          </a:p>
          <a:p>
            <a:pPr marL="0" indent="0">
              <a:buNone/>
            </a:pPr>
            <a:r>
              <a:rPr lang="de-DE" b="1" dirty="0">
                <a:latin typeface="+mj-lt"/>
              </a:rPr>
              <a:t>Kernaufgaben</a:t>
            </a:r>
            <a:endParaRPr lang="de-DE" dirty="0">
              <a:latin typeface="+mj-lt"/>
            </a:endParaRPr>
          </a:p>
          <a:p>
            <a:pPr marL="0" indent="0">
              <a:buNone/>
            </a:pPr>
            <a:r>
              <a:rPr lang="de-DE" dirty="0"/>
              <a:t>Diese Aufgaben beziehen sich auf die Arbeit an einem (weiteren) Animationsfilm, die innerhalb der Seminarzeit erfolgen sollte. Für die Aufgaben ist ein ansteigendes Anforderungsniveau zur Förderung der professionellen Kompetenzen kennzeichnend. Zunächst gilt es, bestimmte Elemente im Animationsfilm zu beobachten, anschließend diese unter Rückgriff auf das eigene fachdidaktische Wissen zu analysieren und schließlich die Beobachtungen und Ergebnisse zu reflektieren und mögliche Handlungsalternativen zu entwickeln.</a:t>
            </a:r>
          </a:p>
          <a:p>
            <a:pPr marL="0" indent="0">
              <a:buNone/>
            </a:pPr>
            <a:r>
              <a:rPr lang="de-DE" b="1" dirty="0">
                <a:latin typeface="+mj-lt"/>
              </a:rPr>
              <a:t>Nachbereitende Aufgaben</a:t>
            </a:r>
            <a:endParaRPr lang="de-DE" dirty="0">
              <a:latin typeface="+mj-lt"/>
            </a:endParaRPr>
          </a:p>
          <a:p>
            <a:pPr marL="0" indent="0">
              <a:buNone/>
            </a:pPr>
            <a:r>
              <a:rPr lang="de-DE" dirty="0"/>
              <a:t>In den Handreichungen für Dozierende sind darüber hinaus nachbereitende Aufgaben angeboten. Diese können beispielsweise Vertiefungen der abschließenden Reflexionen oder Ausarbeitungen von Handlungsalternativen darstellen.</a:t>
            </a:r>
          </a:p>
        </p:txBody>
      </p:sp>
      <p:sp>
        <p:nvSpPr>
          <p:cNvPr id="3" name="Titel 2">
            <a:extLst>
              <a:ext uri="{FF2B5EF4-FFF2-40B4-BE49-F238E27FC236}">
                <a16:creationId xmlns:a16="http://schemas.microsoft.com/office/drawing/2014/main" id="{3C057C16-5AB0-494A-BF82-5E2F4E317224}"/>
              </a:ext>
            </a:extLst>
          </p:cNvPr>
          <p:cNvSpPr>
            <a:spLocks noGrp="1"/>
          </p:cNvSpPr>
          <p:nvPr>
            <p:ph type="title"/>
          </p:nvPr>
        </p:nvSpPr>
        <p:spPr/>
        <p:txBody>
          <a:bodyPr>
            <a:normAutofit fontScale="90000"/>
          </a:bodyPr>
          <a:lstStyle/>
          <a:p>
            <a:r>
              <a:rPr lang="de-DE" b="1" dirty="0"/>
              <a:t>Aufbau der Arbeitsmaterialien im Modul C</a:t>
            </a:r>
            <a:endParaRPr lang="de-DE" dirty="0"/>
          </a:p>
        </p:txBody>
      </p:sp>
    </p:spTree>
    <p:extLst>
      <p:ext uri="{BB962C8B-B14F-4D97-AF65-F5344CB8AC3E}">
        <p14:creationId xmlns:p14="http://schemas.microsoft.com/office/powerpoint/2010/main" val="1583940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6F4598B-71D1-47C8-97F3-6A512772CCFD}"/>
              </a:ext>
            </a:extLst>
          </p:cNvPr>
          <p:cNvSpPr>
            <a:spLocks noGrp="1"/>
          </p:cNvSpPr>
          <p:nvPr>
            <p:ph idx="1"/>
          </p:nvPr>
        </p:nvSpPr>
        <p:spPr/>
        <p:txBody>
          <a:bodyPr>
            <a:normAutofit/>
          </a:bodyPr>
          <a:lstStyle/>
          <a:p>
            <a:r>
              <a:rPr lang="de-DE" dirty="0"/>
              <a:t>Sie wiederholen die Grundlagen der drei Prinzipien des Beutelsbacher Konsens.</a:t>
            </a:r>
          </a:p>
          <a:p>
            <a:r>
              <a:rPr lang="de-DE" dirty="0"/>
              <a:t>Sie lernen eine aktuelle Debatte über das Thema „Kontroversität” im Unterricht kennen.</a:t>
            </a:r>
          </a:p>
          <a:p>
            <a:r>
              <a:rPr lang="de-DE" dirty="0"/>
              <a:t>Sie diskutieren über Probleme im Kontext der Prinzipien „Kontroversität” und „Überwältigungsverbot”.</a:t>
            </a:r>
          </a:p>
          <a:p>
            <a:r>
              <a:rPr lang="de-DE" dirty="0"/>
              <a:t>Sie untersuchen zwei Unterrichtsausschnitte mit Blick auf Kontroversität und die Gefahr von Indoktrination.</a:t>
            </a:r>
          </a:p>
        </p:txBody>
      </p:sp>
      <p:sp>
        <p:nvSpPr>
          <p:cNvPr id="3" name="Titel 2">
            <a:extLst>
              <a:ext uri="{FF2B5EF4-FFF2-40B4-BE49-F238E27FC236}">
                <a16:creationId xmlns:a16="http://schemas.microsoft.com/office/drawing/2014/main" id="{07935DB7-90DA-4F1E-99BE-BF5CFB4240B8}"/>
              </a:ext>
            </a:extLst>
          </p:cNvPr>
          <p:cNvSpPr>
            <a:spLocks noGrp="1"/>
          </p:cNvSpPr>
          <p:nvPr>
            <p:ph type="title"/>
          </p:nvPr>
        </p:nvSpPr>
        <p:spPr/>
        <p:txBody>
          <a:bodyPr>
            <a:normAutofit/>
          </a:bodyPr>
          <a:lstStyle/>
          <a:p>
            <a:r>
              <a:rPr lang="de-DE" b="1" dirty="0"/>
              <a:t>Modulteil C4</a:t>
            </a:r>
            <a:endParaRPr lang="de-DE" dirty="0"/>
          </a:p>
        </p:txBody>
      </p:sp>
    </p:spTree>
    <p:extLst>
      <p:ext uri="{BB962C8B-B14F-4D97-AF65-F5344CB8AC3E}">
        <p14:creationId xmlns:p14="http://schemas.microsoft.com/office/powerpoint/2010/main" val="239375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2C4521D-89FD-47D6-BCCD-E05F4E24A307}"/>
              </a:ext>
            </a:extLst>
          </p:cNvPr>
          <p:cNvSpPr>
            <a:spLocks noGrp="1"/>
          </p:cNvSpPr>
          <p:nvPr>
            <p:ph idx="1"/>
          </p:nvPr>
        </p:nvSpPr>
        <p:spPr/>
        <p:txBody>
          <a:bodyPr>
            <a:normAutofit fontScale="85000" lnSpcReduction="20000"/>
          </a:bodyPr>
          <a:lstStyle/>
          <a:p>
            <a:pPr marL="0" indent="0">
              <a:buNone/>
            </a:pPr>
            <a:r>
              <a:rPr lang="de-DE" dirty="0"/>
              <a:t>Sie ...</a:t>
            </a:r>
          </a:p>
          <a:p>
            <a:r>
              <a:rPr lang="de-DE" i="1" dirty="0"/>
              <a:t>diskutieren</a:t>
            </a:r>
            <a:r>
              <a:rPr lang="de-DE" dirty="0"/>
              <a:t> den Zusammenhang zwischen der Gesprächsführung einer Lehrkraft und problematischen Schüler*</a:t>
            </a:r>
            <a:r>
              <a:rPr lang="de-DE" dirty="0" err="1"/>
              <a:t>innenäußerungen</a:t>
            </a:r>
            <a:r>
              <a:rPr lang="de-DE" dirty="0"/>
              <a:t>.</a:t>
            </a:r>
          </a:p>
          <a:p>
            <a:r>
              <a:rPr lang="de-DE" i="1" dirty="0"/>
              <a:t>untersuchen</a:t>
            </a:r>
            <a:r>
              <a:rPr lang="de-DE" dirty="0"/>
              <a:t> Unterrichtsausschnitte und übergreifende Planungen hinsichtlich einer angemessen kontroversen Aufbereitung der Lerninhalte.</a:t>
            </a:r>
          </a:p>
          <a:p>
            <a:r>
              <a:rPr lang="de-DE" i="1" dirty="0"/>
              <a:t>reflektieren</a:t>
            </a:r>
            <a:r>
              <a:rPr lang="de-DE" dirty="0"/>
              <a:t>, inwieweit sich unterschiedliche Unterrichtsinhalte für eine kontroverse Aufbereitung eignen.</a:t>
            </a:r>
          </a:p>
          <a:p>
            <a:r>
              <a:rPr lang="de-DE" i="1" dirty="0"/>
              <a:t>diskutieren</a:t>
            </a:r>
            <a:r>
              <a:rPr lang="de-DE" dirty="0"/>
              <a:t> den Übergang von lenkender Unterrichtführung zu Indoktrination am Beispiel einer Unterrichtsszene.</a:t>
            </a:r>
          </a:p>
          <a:p>
            <a:r>
              <a:rPr lang="de-DE" i="1" dirty="0"/>
              <a:t>entwickeln</a:t>
            </a:r>
            <a:r>
              <a:rPr lang="de-DE" dirty="0"/>
              <a:t> Ideen für eine kontroverse Aufbereitung des Themas Umweltschutz im sozialwissenschaftlichen Unterricht.</a:t>
            </a:r>
          </a:p>
        </p:txBody>
      </p:sp>
      <p:sp>
        <p:nvSpPr>
          <p:cNvPr id="3" name="Titel 2">
            <a:extLst>
              <a:ext uri="{FF2B5EF4-FFF2-40B4-BE49-F238E27FC236}">
                <a16:creationId xmlns:a16="http://schemas.microsoft.com/office/drawing/2014/main" id="{F08C75A7-B9D1-4D14-84A3-39A6BE9898B4}"/>
              </a:ext>
            </a:extLst>
          </p:cNvPr>
          <p:cNvSpPr>
            <a:spLocks noGrp="1"/>
          </p:cNvSpPr>
          <p:nvPr>
            <p:ph type="title"/>
          </p:nvPr>
        </p:nvSpPr>
        <p:spPr/>
        <p:txBody>
          <a:bodyPr/>
          <a:lstStyle/>
          <a:p>
            <a:r>
              <a:rPr lang="de-DE" dirty="0"/>
              <a:t>Kompetenzziele</a:t>
            </a:r>
          </a:p>
        </p:txBody>
      </p:sp>
    </p:spTree>
    <p:extLst>
      <p:ext uri="{BB962C8B-B14F-4D97-AF65-F5344CB8AC3E}">
        <p14:creationId xmlns:p14="http://schemas.microsoft.com/office/powerpoint/2010/main" val="2598859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C05674-A184-4493-BB1F-F38ABA89C0BC}"/>
              </a:ext>
            </a:extLst>
          </p:cNvPr>
          <p:cNvSpPr>
            <a:spLocks noGrp="1"/>
          </p:cNvSpPr>
          <p:nvPr>
            <p:ph type="title"/>
          </p:nvPr>
        </p:nvSpPr>
        <p:spPr/>
        <p:txBody>
          <a:bodyPr/>
          <a:lstStyle/>
          <a:p>
            <a:r>
              <a:rPr lang="de-DE" dirty="0"/>
              <a:t>Vorbereitungsaufgaben</a:t>
            </a:r>
          </a:p>
        </p:txBody>
      </p:sp>
      <p:sp>
        <p:nvSpPr>
          <p:cNvPr id="3" name="Textplatzhalter 2">
            <a:extLst>
              <a:ext uri="{FF2B5EF4-FFF2-40B4-BE49-F238E27FC236}">
                <a16:creationId xmlns:a16="http://schemas.microsoft.com/office/drawing/2014/main" id="{A432092A-1C8B-4D52-A0C3-5D69D728036A}"/>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875701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BEE3027-82D7-4F8D-981B-26C33D4D3BFE}"/>
              </a:ext>
            </a:extLst>
          </p:cNvPr>
          <p:cNvSpPr>
            <a:spLocks noGrp="1"/>
          </p:cNvSpPr>
          <p:nvPr>
            <p:ph idx="1"/>
          </p:nvPr>
        </p:nvSpPr>
        <p:spPr>
          <a:xfrm>
            <a:off x="838200" y="1825626"/>
            <a:ext cx="10515600" cy="2093231"/>
          </a:xfrm>
        </p:spPr>
        <p:txBody>
          <a:bodyPr>
            <a:normAutofit fontScale="77500" lnSpcReduction="20000"/>
          </a:bodyPr>
          <a:lstStyle/>
          <a:p>
            <a:pPr marL="0" indent="0">
              <a:buNone/>
            </a:pPr>
            <a:r>
              <a:rPr lang="de-DE" b="1" dirty="0"/>
              <a:t>1. Überwältigungsverbot. </a:t>
            </a:r>
            <a:r>
              <a:rPr lang="de-DE" dirty="0"/>
              <a:t>Es ist nicht erlaubt, den Schüler – mit welchen Mitteln auch immer – im Sinne erwünschter Meinungen zu überrumpeln und damit an der „Gewinnung eines selbständigen Urteils” zu hindern. Hier genau verläuft nämlich die Grenze zwischen Politischer Bildung und Indoktrination. Indoktrination aber ist unvereinbar mit der Rolle des Lehrers in einer demokratischen Gesellschaft und der – rundum akzeptierten – Zielvorstellung von der Mündigkeit des Schülers.</a:t>
            </a:r>
          </a:p>
          <a:p>
            <a:endParaRPr lang="de-DE" dirty="0"/>
          </a:p>
        </p:txBody>
      </p:sp>
      <p:sp>
        <p:nvSpPr>
          <p:cNvPr id="3" name="Titel 2">
            <a:extLst>
              <a:ext uri="{FF2B5EF4-FFF2-40B4-BE49-F238E27FC236}">
                <a16:creationId xmlns:a16="http://schemas.microsoft.com/office/drawing/2014/main" id="{8B879C05-8EE7-4978-B90F-94C1E016B5A6}"/>
              </a:ext>
            </a:extLst>
          </p:cNvPr>
          <p:cNvSpPr>
            <a:spLocks noGrp="1"/>
          </p:cNvSpPr>
          <p:nvPr>
            <p:ph type="title"/>
          </p:nvPr>
        </p:nvSpPr>
        <p:spPr/>
        <p:txBody>
          <a:bodyPr/>
          <a:lstStyle/>
          <a:p>
            <a:r>
              <a:rPr lang="de-DE" dirty="0"/>
              <a:t>Beutelsbacher Konsens (I)</a:t>
            </a:r>
          </a:p>
        </p:txBody>
      </p:sp>
    </p:spTree>
    <p:extLst>
      <p:ext uri="{BB962C8B-B14F-4D97-AF65-F5344CB8AC3E}">
        <p14:creationId xmlns:p14="http://schemas.microsoft.com/office/powerpoint/2010/main" val="561044917"/>
      </p:ext>
    </p:extLst>
  </p:cSld>
  <p:clrMapOvr>
    <a:masterClrMapping/>
  </p:clrMapOvr>
</p:sld>
</file>

<file path=ppt/theme/theme1.xml><?xml version="1.0" encoding="utf-8"?>
<a:theme xmlns:a="http://schemas.openxmlformats.org/drawingml/2006/main" name="1_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3820</Words>
  <Application>Microsoft Office PowerPoint</Application>
  <PresentationFormat>Breitbild</PresentationFormat>
  <Paragraphs>199</Paragraphs>
  <Slides>35</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35</vt:i4>
      </vt:variant>
    </vt:vector>
  </HeadingPairs>
  <TitlesOfParts>
    <vt:vector size="40" baseType="lpstr">
      <vt:lpstr>Arial</vt:lpstr>
      <vt:lpstr>Calibri</vt:lpstr>
      <vt:lpstr>Mont</vt:lpstr>
      <vt:lpstr>Mont Bold</vt:lpstr>
      <vt:lpstr>1_Office</vt:lpstr>
      <vt:lpstr> LArS</vt:lpstr>
      <vt:lpstr> LArS</vt:lpstr>
      <vt:lpstr>Hinweis zu diesen Folien</vt:lpstr>
      <vt:lpstr>Das Projekt LArS.nrw</vt:lpstr>
      <vt:lpstr>Aufbau der Arbeitsmaterialien im Modul C</vt:lpstr>
      <vt:lpstr>Modulteil C4</vt:lpstr>
      <vt:lpstr>Kompetenzziele</vt:lpstr>
      <vt:lpstr>Vorbereitungsaufgaben</vt:lpstr>
      <vt:lpstr>Beutelsbacher Konsens (I)</vt:lpstr>
      <vt:lpstr>Beutelsbacher Konsens (II)</vt:lpstr>
      <vt:lpstr>Beutelsbacher Konsens (III)</vt:lpstr>
      <vt:lpstr>Aufgabe 1 (Vorbereitung)</vt:lpstr>
      <vt:lpstr>Aufgabe 1 (Vorbereitung)</vt:lpstr>
      <vt:lpstr>PowerPoint-Präsentation</vt:lpstr>
      <vt:lpstr>PowerPoint-Präsentation</vt:lpstr>
      <vt:lpstr>Lektüreauftrag</vt:lpstr>
      <vt:lpstr>PowerPoint-Präsentation</vt:lpstr>
      <vt:lpstr>PowerPoint-Präsentation</vt:lpstr>
      <vt:lpstr>PowerPoint-Präsentation</vt:lpstr>
      <vt:lpstr>PowerPoint-Präsentation</vt:lpstr>
      <vt:lpstr>PowerPoint-Präsentation</vt:lpstr>
      <vt:lpstr>PowerPoint-Präsentation</vt:lpstr>
      <vt:lpstr>Aufgabe 3 (Vorbereitung)</vt:lpstr>
      <vt:lpstr>Aufgabe 4 (Vorbereitung)</vt:lpstr>
      <vt:lpstr>Aufgabe 5 (Vorbereitung)</vt:lpstr>
      <vt:lpstr>Kernaufgaben</vt:lpstr>
      <vt:lpstr>PowerPoint-Präsentation</vt:lpstr>
      <vt:lpstr>BNE in NRW-Lehrplänen</vt:lpstr>
      <vt:lpstr>Aufgabe 8 </vt:lpstr>
      <vt:lpstr>Nachbereitende Aufgaben</vt:lpstr>
      <vt:lpstr>Lektüreauftrag</vt:lpstr>
      <vt:lpstr>Aufgabe 9</vt:lpstr>
      <vt:lpstr>Aufgabe 10</vt:lpstr>
      <vt:lpstr>Kontaktinformationen</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dc:creator>
  <cp:lastModifiedBy>Simon Filler</cp:lastModifiedBy>
  <cp:revision>89</cp:revision>
  <dcterms:created xsi:type="dcterms:W3CDTF">2022-05-31T08:23:49Z</dcterms:created>
  <dcterms:modified xsi:type="dcterms:W3CDTF">2023-02-10T13:04:55Z</dcterms:modified>
</cp:coreProperties>
</file>